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7"/>
  </p:notesMasterIdLst>
  <p:sldIdLst>
    <p:sldId id="309" r:id="rId5"/>
    <p:sldId id="274" r:id="rId6"/>
    <p:sldId id="329" r:id="rId7"/>
    <p:sldId id="331" r:id="rId8"/>
    <p:sldId id="332" r:id="rId9"/>
    <p:sldId id="392" r:id="rId10"/>
    <p:sldId id="397" r:id="rId11"/>
    <p:sldId id="386" r:id="rId12"/>
    <p:sldId id="272" r:id="rId13"/>
    <p:sldId id="340" r:id="rId14"/>
    <p:sldId id="344" r:id="rId15"/>
    <p:sldId id="351" r:id="rId16"/>
    <p:sldId id="353" r:id="rId17"/>
    <p:sldId id="355" r:id="rId18"/>
    <p:sldId id="337" r:id="rId19"/>
    <p:sldId id="367" r:id="rId20"/>
    <p:sldId id="377" r:id="rId21"/>
    <p:sldId id="383" r:id="rId22"/>
    <p:sldId id="396" r:id="rId23"/>
    <p:sldId id="308" r:id="rId24"/>
    <p:sldId id="292" r:id="rId25"/>
    <p:sldId id="295" r:id="rId26"/>
  </p:sldIdLst>
  <p:sldSz cx="12192000" cy="6858000"/>
  <p:notesSz cx="6858000" cy="9144000"/>
  <p:embeddedFontLst>
    <p:embeddedFont>
      <p:font typeface="Segoe UI Semibold" panose="020B0702040204020203" pitchFamily="34" charset="0"/>
      <p:bold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  <p:embeddedFont>
      <p:font typeface="Eras Medium ITC" panose="020B0602030504020804" pitchFamily="3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848"/>
    <a:srgbClr val="96C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60"/>
  </p:normalViewPr>
  <p:slideViewPr>
    <p:cSldViewPr>
      <p:cViewPr varScale="1">
        <p:scale>
          <a:sx n="103" d="100"/>
          <a:sy n="103" d="100"/>
        </p:scale>
        <p:origin x="-73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7CC42-1F2B-4ABD-9110-97F81872F83F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01CC-0D56-42C9-8B2A-1E60F85D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8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88324D-9367-46F7-B29A-482FB42B8039}" type="slidenum">
              <a:rPr lang="fr-CA" sz="1200"/>
              <a:pPr eaLnBrk="1" hangingPunct="1"/>
              <a:t>6</a:t>
            </a:fld>
            <a:endParaRPr lang="fr-CA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86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88324D-9367-46F7-B29A-482FB42B8039}" type="slidenum">
              <a:rPr lang="fr-CA" sz="1200"/>
              <a:pPr eaLnBrk="1" hangingPunct="1"/>
              <a:t>7</a:t>
            </a:fld>
            <a:endParaRPr lang="fr-CA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86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8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9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8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3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6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2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7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3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0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8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6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02C6-3352-481A-8D95-B01F3E08A2B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6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sv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4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65B8779-8B83-4255-BF00-91439AF885A4}"/>
              </a:ext>
            </a:extLst>
          </p:cNvPr>
          <p:cNvSpPr/>
          <p:nvPr/>
        </p:nvSpPr>
        <p:spPr>
          <a:xfrm rot="5400000">
            <a:off x="-1121678" y="1104830"/>
            <a:ext cx="6874699" cy="4665055"/>
          </a:xfrm>
          <a:prstGeom prst="rect">
            <a:avLst/>
          </a:prstGeom>
          <a:solidFill>
            <a:srgbClr val="1D1848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B06CD80-78C4-4288-8DD2-C73D7AE779F3}"/>
              </a:ext>
            </a:extLst>
          </p:cNvPr>
          <p:cNvSpPr txBox="1"/>
          <p:nvPr/>
        </p:nvSpPr>
        <p:spPr>
          <a:xfrm>
            <a:off x="457200" y="2175570"/>
            <a:ext cx="3657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NxtWall’s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Winning Combination -  </a:t>
            </a:r>
          </a:p>
          <a:p>
            <a:r>
              <a:rPr lang="en-US" sz="3200" b="1" i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Flexible, Sustainable, Affordable, </a:t>
            </a:r>
          </a:p>
          <a:p>
            <a:r>
              <a:rPr lang="en-US" sz="3200" b="1" i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Fast!</a:t>
            </a:r>
            <a:endParaRPr lang="en-US" sz="3200" b="1" dirty="0">
              <a:solidFill>
                <a:srgbClr val="96C83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581FEBB-A8F9-461E-B7FB-AD48706D20C2}"/>
              </a:ext>
            </a:extLst>
          </p:cNvPr>
          <p:cNvSpPr txBox="1"/>
          <p:nvPr/>
        </p:nvSpPr>
        <p:spPr>
          <a:xfrm>
            <a:off x="457200" y="61076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www.nxtwall.com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1C5747E9-0DD0-4ED7-A13A-40279D7302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38"/>
          <a:stretch/>
        </p:blipFill>
        <p:spPr>
          <a:xfrm>
            <a:off x="457200" y="600075"/>
            <a:ext cx="3620601" cy="10620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675" y="8"/>
            <a:ext cx="7736331" cy="693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8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73EEAEBC-668D-49B9-B68B-62F453619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0722" cy="6874698"/>
          </a:xfrm>
          <a:prstGeom prst="rect">
            <a:avLst/>
          </a:prstGeom>
          <a:ln w="25400"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65B8779-8B83-4255-BF00-91439AF885A4}"/>
              </a:ext>
            </a:extLst>
          </p:cNvPr>
          <p:cNvSpPr/>
          <p:nvPr/>
        </p:nvSpPr>
        <p:spPr>
          <a:xfrm rot="5400000">
            <a:off x="-702577" y="685723"/>
            <a:ext cx="6874699" cy="5503254"/>
          </a:xfrm>
          <a:prstGeom prst="rect">
            <a:avLst/>
          </a:prstGeom>
          <a:solidFill>
            <a:srgbClr val="1D1848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499" y="1394546"/>
            <a:ext cx="5219701" cy="4798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Architectural Wall/Partition company focused on offering great aesthetics with flexible design options that are sustainable and up to 100% recyclable.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Made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the USA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Installations in 48 states and 8 countries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6213" indent="-176213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Headquarters and corporate showroom located in Kalamazoo, MI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Privately Owned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499" y="25854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6C83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Who is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C49FBC90-69CC-4BBB-889F-A504C54A41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38"/>
          <a:stretch/>
        </p:blipFill>
        <p:spPr>
          <a:xfrm>
            <a:off x="2019300" y="56842"/>
            <a:ext cx="2857500" cy="838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53000" y="206206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6C83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87647" y="6397646"/>
            <a:ext cx="17526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Flex Series</a:t>
            </a:r>
          </a:p>
        </p:txBody>
      </p:sp>
    </p:spTree>
    <p:extLst>
      <p:ext uri="{BB962C8B-B14F-4D97-AF65-F5344CB8AC3E}">
        <p14:creationId xmlns:p14="http://schemas.microsoft.com/office/powerpoint/2010/main" val="313277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65B8779-8B83-4255-BF00-91439AF885A4}"/>
              </a:ext>
            </a:extLst>
          </p:cNvPr>
          <p:cNvSpPr/>
          <p:nvPr/>
        </p:nvSpPr>
        <p:spPr>
          <a:xfrm rot="5400000">
            <a:off x="2650224" y="-2667077"/>
            <a:ext cx="6874697" cy="12208856"/>
          </a:xfrm>
          <a:prstGeom prst="rect">
            <a:avLst/>
          </a:prstGeom>
          <a:solidFill>
            <a:srgbClr val="1D1848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499" y="1394546"/>
            <a:ext cx="5486399" cy="5158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Demountable Wall Systems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Stick Built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Field-Fit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Component-Based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Endless Product Integration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Non-Progressive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6213" indent="-176213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Non-Unitized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Utilize Local Labor and Regional Suppliers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17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498" y="258540"/>
            <a:ext cx="3408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6C83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What 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2453" y="206206"/>
            <a:ext cx="699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6C83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FD30DF46-3B92-4678-9109-0B51D026B41F}"/>
              </a:ext>
            </a:extLst>
          </p:cNvPr>
          <p:cNvCxnSpPr/>
          <p:nvPr/>
        </p:nvCxnSpPr>
        <p:spPr>
          <a:xfrm>
            <a:off x="8153400" y="685800"/>
            <a:ext cx="40386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EE3B1DEF-6595-4891-BDED-7E1F129B754E}"/>
              </a:ext>
            </a:extLst>
          </p:cNvPr>
          <p:cNvCxnSpPr/>
          <p:nvPr/>
        </p:nvCxnSpPr>
        <p:spPr>
          <a:xfrm>
            <a:off x="7530102" y="838200"/>
            <a:ext cx="4038600" cy="0"/>
          </a:xfrm>
          <a:prstGeom prst="line">
            <a:avLst/>
          </a:prstGeom>
          <a:ln w="127000">
            <a:solidFill>
              <a:srgbClr val="96C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524000"/>
            <a:ext cx="6667500" cy="443865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C49FBC90-69CC-4BBB-889F-A504C54A41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38"/>
          <a:stretch/>
        </p:blipFill>
        <p:spPr>
          <a:xfrm>
            <a:off x="2247900" y="56842"/>
            <a:ext cx="2857500" cy="838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87000" y="5485596"/>
            <a:ext cx="17907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View Series</a:t>
            </a:r>
          </a:p>
        </p:txBody>
      </p:sp>
    </p:spTree>
    <p:extLst>
      <p:ext uri="{BB962C8B-B14F-4D97-AF65-F5344CB8AC3E}">
        <p14:creationId xmlns:p14="http://schemas.microsoft.com/office/powerpoint/2010/main" val="67221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65B8779-8B83-4255-BF00-91439AF885A4}"/>
              </a:ext>
            </a:extLst>
          </p:cNvPr>
          <p:cNvSpPr/>
          <p:nvPr/>
        </p:nvSpPr>
        <p:spPr>
          <a:xfrm rot="5400000">
            <a:off x="2671968" y="-2678889"/>
            <a:ext cx="6864926" cy="12208856"/>
          </a:xfrm>
          <a:prstGeom prst="rect">
            <a:avLst/>
          </a:prstGeom>
          <a:solidFill>
            <a:srgbClr val="1D1848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498" y="1371599"/>
            <a:ext cx="9182102" cy="54863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Focused on Mid-Market Pricing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Speed of Construction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Challenging Environments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Maximum Flexibility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Sustainability/LEED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Tax Savings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Social Distancing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Free Standing or Floor-to-Ceiling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When Future Changes are Inevitable and competitive pricing is important!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17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E6205AFD-1D51-456F-BE1E-6760D9E5392E}"/>
              </a:ext>
            </a:extLst>
          </p:cNvPr>
          <p:cNvGrpSpPr/>
          <p:nvPr/>
        </p:nvGrpSpPr>
        <p:grpSpPr>
          <a:xfrm>
            <a:off x="190498" y="206206"/>
            <a:ext cx="5372102" cy="760220"/>
            <a:chOff x="646731" y="707925"/>
            <a:chExt cx="4683370" cy="760220"/>
          </a:xfrm>
        </p:grpSpPr>
        <p:sp>
          <p:nvSpPr>
            <p:cNvPr id="6" name="TextBox 5"/>
            <p:cNvSpPr txBox="1"/>
            <p:nvPr/>
          </p:nvSpPr>
          <p:spPr>
            <a:xfrm>
              <a:off x="646731" y="760259"/>
              <a:ext cx="16275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rgbClr val="96C83D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When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20501" y="707925"/>
              <a:ext cx="609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rgbClr val="96C83D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?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FD30DF46-3B92-4678-9109-0B51D026B41F}"/>
              </a:ext>
            </a:extLst>
          </p:cNvPr>
          <p:cNvCxnSpPr/>
          <p:nvPr/>
        </p:nvCxnSpPr>
        <p:spPr>
          <a:xfrm>
            <a:off x="8153400" y="685800"/>
            <a:ext cx="40386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EE3B1DEF-6595-4891-BDED-7E1F129B754E}"/>
              </a:ext>
            </a:extLst>
          </p:cNvPr>
          <p:cNvCxnSpPr/>
          <p:nvPr/>
        </p:nvCxnSpPr>
        <p:spPr>
          <a:xfrm>
            <a:off x="7530102" y="838200"/>
            <a:ext cx="4038600" cy="0"/>
          </a:xfrm>
          <a:prstGeom prst="line">
            <a:avLst/>
          </a:prstGeom>
          <a:ln w="127000">
            <a:solidFill>
              <a:srgbClr val="96C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764309"/>
            <a:ext cx="6667500" cy="3958031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C49FBC90-69CC-4BBB-889F-A504C54A41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38"/>
          <a:stretch/>
        </p:blipFill>
        <p:spPr>
          <a:xfrm>
            <a:off x="1905000" y="56842"/>
            <a:ext cx="2857500" cy="838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325100" y="5234957"/>
            <a:ext cx="17526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Flex Series</a:t>
            </a:r>
          </a:p>
        </p:txBody>
      </p:sp>
    </p:spTree>
    <p:extLst>
      <p:ext uri="{BB962C8B-B14F-4D97-AF65-F5344CB8AC3E}">
        <p14:creationId xmlns:p14="http://schemas.microsoft.com/office/powerpoint/2010/main" val="10217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65B8779-8B83-4255-BF00-91439AF885A4}"/>
              </a:ext>
            </a:extLst>
          </p:cNvPr>
          <p:cNvSpPr/>
          <p:nvPr/>
        </p:nvSpPr>
        <p:spPr>
          <a:xfrm rot="5400000">
            <a:off x="2645484" y="-2662339"/>
            <a:ext cx="6884178" cy="12208856"/>
          </a:xfrm>
          <a:prstGeom prst="rect">
            <a:avLst/>
          </a:prstGeom>
          <a:solidFill>
            <a:srgbClr val="1D1848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499" y="1371600"/>
            <a:ext cx="5143501" cy="4798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Proposal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within 3 Business Days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6213" indent="-176213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3-5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Week Lead Time on Standard       Products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Free Design Service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Experienced &amp; Knowledgeable Staff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Marketing Support &amp; Resources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Continuous Process and Product Development</a:t>
            </a:r>
          </a:p>
          <a:p>
            <a:pPr marL="171450" indent="-17145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Exceptional Value, Attention to Detail, and One-of-a-Kind Service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17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en-US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E6205AFD-1D51-456F-BE1E-6760D9E5392E}"/>
              </a:ext>
            </a:extLst>
          </p:cNvPr>
          <p:cNvGrpSpPr/>
          <p:nvPr/>
        </p:nvGrpSpPr>
        <p:grpSpPr>
          <a:xfrm>
            <a:off x="190498" y="206206"/>
            <a:ext cx="5067302" cy="760220"/>
            <a:chOff x="646731" y="707925"/>
            <a:chExt cx="4417646" cy="760220"/>
          </a:xfrm>
        </p:grpSpPr>
        <p:sp>
          <p:nvSpPr>
            <p:cNvPr id="6" name="TextBox 5"/>
            <p:cNvSpPr txBox="1"/>
            <p:nvPr/>
          </p:nvSpPr>
          <p:spPr>
            <a:xfrm>
              <a:off x="646731" y="760259"/>
              <a:ext cx="12289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rgbClr val="96C83D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Why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54777" y="707925"/>
              <a:ext cx="609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rgbClr val="96C83D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?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FD30DF46-3B92-4678-9109-0B51D026B41F}"/>
              </a:ext>
            </a:extLst>
          </p:cNvPr>
          <p:cNvCxnSpPr/>
          <p:nvPr/>
        </p:nvCxnSpPr>
        <p:spPr>
          <a:xfrm>
            <a:off x="8153400" y="685800"/>
            <a:ext cx="40386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EE3B1DEF-6595-4891-BDED-7E1F129B754E}"/>
              </a:ext>
            </a:extLst>
          </p:cNvPr>
          <p:cNvCxnSpPr/>
          <p:nvPr/>
        </p:nvCxnSpPr>
        <p:spPr>
          <a:xfrm>
            <a:off x="7530102" y="838200"/>
            <a:ext cx="4038600" cy="0"/>
          </a:xfrm>
          <a:prstGeom prst="line">
            <a:avLst/>
          </a:prstGeom>
          <a:ln w="127000">
            <a:solidFill>
              <a:srgbClr val="96C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764309"/>
            <a:ext cx="6667500" cy="3958031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C49FBC90-69CC-4BBB-889F-A504C54A41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38"/>
          <a:stretch/>
        </p:blipFill>
        <p:spPr>
          <a:xfrm>
            <a:off x="1562100" y="56842"/>
            <a:ext cx="2857500" cy="838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45200" y="5232618"/>
            <a:ext cx="60325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View Series </a:t>
            </a:r>
            <a:r>
              <a:rPr lang="en-US" sz="20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(with Flex Series Sidewalls)</a:t>
            </a:r>
          </a:p>
        </p:txBody>
      </p:sp>
    </p:spTree>
    <p:extLst>
      <p:ext uri="{BB962C8B-B14F-4D97-AF65-F5344CB8AC3E}">
        <p14:creationId xmlns:p14="http://schemas.microsoft.com/office/powerpoint/2010/main" val="174963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1F73F98-3EE1-4460-BD6E-86190201D9CE}"/>
              </a:ext>
            </a:extLst>
          </p:cNvPr>
          <p:cNvSpPr/>
          <p:nvPr/>
        </p:nvSpPr>
        <p:spPr>
          <a:xfrm>
            <a:off x="0" y="0"/>
            <a:ext cx="6629401" cy="6858000"/>
          </a:xfrm>
          <a:prstGeom prst="rect">
            <a:avLst/>
          </a:prstGeom>
          <a:solidFill>
            <a:srgbClr val="1D1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67227" y="5486400"/>
            <a:ext cx="54573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Meet the needs of today’s ever-changing world without compromising the future.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4805" y="304800"/>
            <a:ext cx="3215218" cy="11991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E28F851-B9E0-4177-9F2F-180E66246309}"/>
              </a:ext>
            </a:extLst>
          </p:cNvPr>
          <p:cNvSpPr txBox="1"/>
          <p:nvPr/>
        </p:nvSpPr>
        <p:spPr>
          <a:xfrm>
            <a:off x="915448" y="2057400"/>
            <a:ext cx="54573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Up to 100% Recycled, reusable, and reconfigurable – keeping drywall and debris out of our landfills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Eco-friendly finishes available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Regional materials as needed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Supports worker comfort, safety, and health</a:t>
            </a:r>
          </a:p>
        </p:txBody>
      </p:sp>
      <p:pic>
        <p:nvPicPr>
          <p:cNvPr id="6" name="Picture 5" descr="A picture containing building, indoor, large, sitting&#10;&#10;Description automatically generated">
            <a:extLst>
              <a:ext uri="{FF2B5EF4-FFF2-40B4-BE49-F238E27FC236}">
                <a16:creationId xmlns:a16="http://schemas.microsoft.com/office/drawing/2014/main" xmlns="" id="{66AF0C30-462E-4C36-A19F-6C78852BA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959621"/>
            <a:ext cx="3732022" cy="3992187"/>
          </a:xfrm>
          <a:prstGeom prst="rect">
            <a:avLst/>
          </a:prstGeom>
          <a:ln>
            <a:noFill/>
          </a:ln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EBB606FD-E2FE-4A39-BB68-9A7CAEA52449}"/>
              </a:ext>
            </a:extLst>
          </p:cNvPr>
          <p:cNvSpPr txBox="1">
            <a:spLocks noChangeArrowheads="1"/>
          </p:cNvSpPr>
          <p:nvPr/>
        </p:nvSpPr>
        <p:spPr>
          <a:xfrm>
            <a:off x="677917" y="447194"/>
            <a:ext cx="43434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tabLst>
                <a:tab pos="7983538" algn="l"/>
              </a:tabLst>
              <a:defRPr/>
            </a:pPr>
            <a:r>
              <a:rPr lang="en-CA" sz="4000" b="1" dirty="0">
                <a:solidFill>
                  <a:srgbClr val="96C83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Sustainable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62211" y="5474754"/>
            <a:ext cx="18660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View Series</a:t>
            </a:r>
          </a:p>
        </p:txBody>
      </p:sp>
    </p:spTree>
    <p:extLst>
      <p:ext uri="{BB962C8B-B14F-4D97-AF65-F5344CB8AC3E}">
        <p14:creationId xmlns:p14="http://schemas.microsoft.com/office/powerpoint/2010/main" val="202849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1F73F98-3EE1-4460-BD6E-86190201D9CE}"/>
              </a:ext>
            </a:extLst>
          </p:cNvPr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rgbClr val="1D1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4805" y="304800"/>
            <a:ext cx="3215218" cy="11991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E28F851-B9E0-4177-9F2F-180E66246309}"/>
              </a:ext>
            </a:extLst>
          </p:cNvPr>
          <p:cNvSpPr txBox="1"/>
          <p:nvPr/>
        </p:nvSpPr>
        <p:spPr>
          <a:xfrm>
            <a:off x="915448" y="1503989"/>
            <a:ext cx="617115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Ability to accommodate any design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layout.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Unlimited wall panel material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choices.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Ease of panel replacement save time and money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 reconfigurations.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Integrates with existing construction or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even existing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wall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systems.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Scalable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 fit your budget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building needs.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Eliminate the risk of incorrect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field measurements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panel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sizes by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using our field fit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components.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Modular power options available, can be installed at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multiple locations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</a:t>
            </a:r>
            <a:r>
              <a:rPr lang="en-US" sz="2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heights.</a:t>
            </a: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6AF0C30-462E-4C36-A19F-6C78852BA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89703"/>
            <a:ext cx="3732022" cy="3732022"/>
          </a:xfrm>
          <a:prstGeom prst="rect">
            <a:avLst/>
          </a:prstGeom>
          <a:ln>
            <a:noFill/>
          </a:ln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EBB606FD-E2FE-4A39-BB68-9A7CAEA52449}"/>
              </a:ext>
            </a:extLst>
          </p:cNvPr>
          <p:cNvSpPr txBox="1">
            <a:spLocks noChangeArrowheads="1"/>
          </p:cNvSpPr>
          <p:nvPr/>
        </p:nvSpPr>
        <p:spPr>
          <a:xfrm>
            <a:off x="677917" y="447194"/>
            <a:ext cx="43434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tabLst>
                <a:tab pos="7983538" algn="l"/>
              </a:tabLst>
              <a:defRPr/>
            </a:pPr>
            <a:r>
              <a:rPr lang="en-CA" sz="4000" b="1" dirty="0" smtClean="0">
                <a:solidFill>
                  <a:srgbClr val="96C83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Flexible</a:t>
            </a:r>
            <a:endParaRPr lang="en-CA" sz="4000" b="1" dirty="0">
              <a:solidFill>
                <a:srgbClr val="96C83D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62210" y="5344671"/>
            <a:ext cx="18660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 smtClean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Flex Series</a:t>
            </a:r>
            <a:endParaRPr lang="en-US" sz="2500" dirty="0">
              <a:solidFill>
                <a:schemeClr val="bg1"/>
              </a:solidFill>
              <a:latin typeface="Eras Medium ITC" panose="020B06020305040208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95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5400000">
            <a:off x="-860743" y="3387232"/>
            <a:ext cx="1921133" cy="83537"/>
            <a:chOff x="1371579" y="2365247"/>
            <a:chExt cx="1921133" cy="8353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371579" y="2448784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1883648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16200000">
            <a:off x="11120802" y="3387233"/>
            <a:ext cx="1921133" cy="83536"/>
            <a:chOff x="1589890" y="2365247"/>
            <a:chExt cx="1921133" cy="8353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589890" y="2448783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2116473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xmlns="" id="{2B05B63B-9A20-4780-9146-A4080928FD39}"/>
              </a:ext>
            </a:extLst>
          </p:cNvPr>
          <p:cNvSpPr txBox="1">
            <a:spLocks/>
          </p:cNvSpPr>
          <p:nvPr/>
        </p:nvSpPr>
        <p:spPr>
          <a:xfrm>
            <a:off x="762000" y="2438400"/>
            <a:ext cx="5791200" cy="2438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None/>
            </a:pPr>
            <a:r>
              <a:rPr lang="en-US" sz="2000" dirty="0">
                <a:solidFill>
                  <a:schemeClr val="bg1"/>
                </a:solidFill>
              </a:rPr>
              <a:t>• Fastest lead times in the demountable wall industry with a 3-5 week standard lead time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Fast and easy to reconfigure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A single trade can install NxtWall from start to finish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</a:t>
            </a:r>
            <a:r>
              <a:rPr lang="en-US" sz="2000" dirty="0">
                <a:solidFill>
                  <a:schemeClr val="bg1"/>
                </a:solidFill>
                <a:cs typeface="Segoe UI" panose="020B0502040204020203" pitchFamily="34" charset="0"/>
              </a:rPr>
              <a:t>Quotes/Proposal within 3 Business Days</a:t>
            </a:r>
            <a:endParaRPr lang="en-US" sz="2000" dirty="0">
              <a:solidFill>
                <a:schemeClr val="bg1"/>
              </a:solidFill>
            </a:endParaRPr>
          </a:p>
          <a:p>
            <a:pPr marL="171450" indent="-171450">
              <a:buNone/>
            </a:pPr>
            <a:r>
              <a:rPr lang="en-US" sz="2000" dirty="0">
                <a:solidFill>
                  <a:schemeClr val="bg1"/>
                </a:solidFill>
              </a:rPr>
              <a:t>• Use </a:t>
            </a:r>
            <a:r>
              <a:rPr lang="en-US" sz="2000" dirty="0" err="1">
                <a:solidFill>
                  <a:schemeClr val="bg1"/>
                </a:solidFill>
              </a:rPr>
              <a:t>NxtWall’s</a:t>
            </a:r>
            <a:r>
              <a:rPr lang="en-US" sz="2000" dirty="0">
                <a:solidFill>
                  <a:schemeClr val="bg1"/>
                </a:solidFill>
              </a:rPr>
              <a:t> Quick Ship program when you need a solution fast!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EBB606FD-E2FE-4A39-BB68-9A7CAEA52449}"/>
              </a:ext>
            </a:extLst>
          </p:cNvPr>
          <p:cNvSpPr txBox="1">
            <a:spLocks noChangeArrowheads="1"/>
          </p:cNvSpPr>
          <p:nvPr/>
        </p:nvSpPr>
        <p:spPr>
          <a:xfrm>
            <a:off x="3924300" y="1295400"/>
            <a:ext cx="43434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tabLst>
                <a:tab pos="7983538" algn="l"/>
              </a:tabLst>
              <a:defRPr/>
            </a:pPr>
            <a:r>
              <a:rPr lang="en-CA" sz="4000" b="1" dirty="0">
                <a:solidFill>
                  <a:srgbClr val="96C83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Speed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C33B449D-C15E-4568-8443-27C6B96C58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30"/>
          <a:stretch/>
        </p:blipFill>
        <p:spPr>
          <a:xfrm>
            <a:off x="4420914" y="228600"/>
            <a:ext cx="3350172" cy="99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50480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None/>
            </a:pPr>
            <a:r>
              <a:rPr lang="en-US" b="1" dirty="0" err="1">
                <a:solidFill>
                  <a:srgbClr val="96C83D"/>
                </a:solidFill>
              </a:rPr>
              <a:t>NxtWall’s</a:t>
            </a:r>
            <a:r>
              <a:rPr lang="en-US" b="1" dirty="0">
                <a:solidFill>
                  <a:srgbClr val="96C83D"/>
                </a:solidFill>
              </a:rPr>
              <a:t> Demountable Wall Quick Ship program allows</a:t>
            </a:r>
          </a:p>
          <a:p>
            <a:pPr marL="171450" indent="-171450">
              <a:buNone/>
            </a:pPr>
            <a:r>
              <a:rPr lang="en-US" b="1" dirty="0">
                <a:solidFill>
                  <a:srgbClr val="96C83D"/>
                </a:solidFill>
              </a:rPr>
              <a:t>orders using stock finishes, doors, door hardware, wall board,</a:t>
            </a:r>
          </a:p>
          <a:p>
            <a:pPr marL="171450" indent="-171450">
              <a:buNone/>
            </a:pPr>
            <a:r>
              <a:rPr lang="en-US" b="1" dirty="0">
                <a:solidFill>
                  <a:srgbClr val="96C83D"/>
                </a:solidFill>
              </a:rPr>
              <a:t>and glass to be shipped complete and ready to install – in as</a:t>
            </a:r>
          </a:p>
          <a:p>
            <a:pPr marL="171450" indent="-171450">
              <a:buNone/>
            </a:pPr>
            <a:r>
              <a:rPr lang="en-US" b="1" dirty="0">
                <a:solidFill>
                  <a:srgbClr val="96C83D"/>
                </a:solidFill>
              </a:rPr>
              <a:t>little as 7 days!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25" y="2514600"/>
            <a:ext cx="4138612" cy="303333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454" y="5021865"/>
            <a:ext cx="1768283" cy="52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5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7803513-F974-4F16-91A8-2883239C9736}"/>
              </a:ext>
            </a:extLst>
          </p:cNvPr>
          <p:cNvSpPr/>
          <p:nvPr/>
        </p:nvSpPr>
        <p:spPr>
          <a:xfrm rot="5400000">
            <a:off x="3556574" y="-2133254"/>
            <a:ext cx="5078849" cy="12192001"/>
          </a:xfrm>
          <a:prstGeom prst="rect">
            <a:avLst/>
          </a:prstGeom>
          <a:solidFill>
            <a:srgbClr val="1D1848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5970" y="2133600"/>
            <a:ext cx="10900230" cy="424731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3” Thick Wall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Floor to Ceiling/Freestanding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Solid Panels can be any ½” material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Easily Incorporate Glass and Solids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Single or Double pane Glass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Universal Swing Doors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Barn and Pocket Door Options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Great Acoustical Performance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Solid Panel STC 42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Glass Panel up to STC 41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Integrated White Board,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Tackable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Surface, Fabric, Back Painted Glass, Blinds, etc.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Accepts all Power/Data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(Plug &amp; Play or Conventional)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Accepts surface-mounted hanging of Storage and Media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Portable/reusable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759" y="4114800"/>
            <a:ext cx="3484337" cy="262890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528" y="152395"/>
            <a:ext cx="3352800" cy="12505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" y="388489"/>
            <a:ext cx="6320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1D1848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FLEX </a:t>
            </a:r>
            <a:r>
              <a:rPr lang="en-US" sz="3600" b="1" dirty="0">
                <a:solidFill>
                  <a:srgbClr val="1D1848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Wall Series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04800" y="1295400"/>
            <a:ext cx="4724399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tabLst>
                <a:tab pos="7983538" algn="l"/>
              </a:tabLst>
              <a:defRPr/>
            </a:pPr>
            <a:r>
              <a:rPr lang="en-CA" sz="3200" dirty="0">
                <a:solidFill>
                  <a:srgbClr val="96C83D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Endless Solids &amp; Glass</a:t>
            </a:r>
          </a:p>
        </p:txBody>
      </p:sp>
    </p:spTree>
    <p:extLst>
      <p:ext uri="{BB962C8B-B14F-4D97-AF65-F5344CB8AC3E}">
        <p14:creationId xmlns:p14="http://schemas.microsoft.com/office/powerpoint/2010/main" val="65560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114" y="76200"/>
            <a:ext cx="8327770" cy="67056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8507284" y="6304746"/>
            <a:ext cx="17526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Flex Series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5400000">
            <a:off x="-860743" y="3387232"/>
            <a:ext cx="1921133" cy="83537"/>
            <a:chOff x="1371579" y="2365247"/>
            <a:chExt cx="1921133" cy="8353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371579" y="2448784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1883648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16200000">
            <a:off x="11120802" y="3387233"/>
            <a:ext cx="1921133" cy="83536"/>
            <a:chOff x="1589890" y="2365247"/>
            <a:chExt cx="1921133" cy="8353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589890" y="2448783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2116473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1A331B01-C6D7-4731-99A2-5D754CF3ACE0}"/>
              </a:ext>
            </a:extLst>
          </p:cNvPr>
          <p:cNvCxnSpPr>
            <a:cxnSpLocks/>
          </p:cNvCxnSpPr>
          <p:nvPr/>
        </p:nvCxnSpPr>
        <p:spPr>
          <a:xfrm flipH="1" flipV="1">
            <a:off x="5058642" y="1334316"/>
            <a:ext cx="1447796" cy="609600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D44A2C4-A4C3-431D-A3C9-5E55EA8283B0}"/>
              </a:ext>
            </a:extLst>
          </p:cNvPr>
          <p:cNvSpPr txBox="1"/>
          <p:nvPr/>
        </p:nvSpPr>
        <p:spPr>
          <a:xfrm>
            <a:off x="6506438" y="1791516"/>
            <a:ext cx="2438400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Horizontal Mullion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70D7B480-7912-4E41-A98F-3AA2C440EDFE}"/>
              </a:ext>
            </a:extLst>
          </p:cNvPr>
          <p:cNvCxnSpPr>
            <a:cxnSpLocks/>
          </p:cNvCxnSpPr>
          <p:nvPr/>
        </p:nvCxnSpPr>
        <p:spPr>
          <a:xfrm flipV="1">
            <a:off x="2072120" y="1545691"/>
            <a:ext cx="671080" cy="211374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49D9056-FC5D-41FB-A209-C9B86E0228EE}"/>
              </a:ext>
            </a:extLst>
          </p:cNvPr>
          <p:cNvSpPr txBox="1"/>
          <p:nvPr/>
        </p:nvSpPr>
        <p:spPr>
          <a:xfrm>
            <a:off x="76200" y="1757065"/>
            <a:ext cx="1995920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Connected to Grid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82F82162-64F0-4431-9019-37285FA226E5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6798252" y="5105400"/>
            <a:ext cx="24248" cy="1185214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FDFF739-8B66-44FC-8F48-791AB3A7FB78}"/>
              </a:ext>
            </a:extLst>
          </p:cNvPr>
          <p:cNvSpPr txBox="1"/>
          <p:nvPr/>
        </p:nvSpPr>
        <p:spPr>
          <a:xfrm>
            <a:off x="5747904" y="6290614"/>
            <a:ext cx="2100696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Dog from “Friends”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ABBDB3E6-7FF5-4348-A0E6-DF1FBECEA5B2}"/>
              </a:ext>
            </a:extLst>
          </p:cNvPr>
          <p:cNvCxnSpPr>
            <a:cxnSpLocks/>
          </p:cNvCxnSpPr>
          <p:nvPr/>
        </p:nvCxnSpPr>
        <p:spPr>
          <a:xfrm flipV="1">
            <a:off x="3820389" y="3925116"/>
            <a:ext cx="1619252" cy="1887207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5629C6F-DB3A-4D12-AF30-5D0E9C26ABF2}"/>
              </a:ext>
            </a:extLst>
          </p:cNvPr>
          <p:cNvSpPr txBox="1"/>
          <p:nvPr/>
        </p:nvSpPr>
        <p:spPr>
          <a:xfrm>
            <a:off x="457200" y="5812323"/>
            <a:ext cx="3363189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Glass Slab Door with 15” Bar Pull and Self-Closing Hinges</a:t>
            </a:r>
          </a:p>
        </p:txBody>
      </p:sp>
    </p:spTree>
    <p:extLst>
      <p:ext uri="{BB962C8B-B14F-4D97-AF65-F5344CB8AC3E}">
        <p14:creationId xmlns:p14="http://schemas.microsoft.com/office/powerpoint/2010/main" val="377372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87" y="200025"/>
            <a:ext cx="8429625" cy="645795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5400000">
            <a:off x="-860743" y="3387232"/>
            <a:ext cx="1921133" cy="83537"/>
            <a:chOff x="1371579" y="2365247"/>
            <a:chExt cx="1921133" cy="8353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371579" y="2448784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1883648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16200000">
            <a:off x="11120802" y="3387233"/>
            <a:ext cx="1921133" cy="83536"/>
            <a:chOff x="1589890" y="2365247"/>
            <a:chExt cx="1921133" cy="8353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589890" y="2448783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2116473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ED4EF410-CECD-4077-A405-2EE7C1ED93B6}"/>
              </a:ext>
            </a:extLst>
          </p:cNvPr>
          <p:cNvCxnSpPr>
            <a:cxnSpLocks/>
          </p:cNvCxnSpPr>
          <p:nvPr/>
        </p:nvCxnSpPr>
        <p:spPr>
          <a:xfrm flipV="1">
            <a:off x="2673927" y="1524000"/>
            <a:ext cx="907473" cy="794268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3B14C1E1-E8B1-479F-9AC5-569CE4AFFA2F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2667000" y="2318266"/>
            <a:ext cx="914400" cy="150168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CFBB8F79-A60D-43B9-8490-35B3C8E49D71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2667000" y="2318266"/>
            <a:ext cx="990600" cy="1096221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A3D5809-2021-452C-858F-D3E2BC1DD84E}"/>
              </a:ext>
            </a:extLst>
          </p:cNvPr>
          <p:cNvSpPr txBox="1"/>
          <p:nvPr/>
        </p:nvSpPr>
        <p:spPr>
          <a:xfrm>
            <a:off x="228600" y="2133600"/>
            <a:ext cx="2438400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Multiple Segments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4329EB6F-1C12-4E39-A039-35F2EDECD074}"/>
              </a:ext>
            </a:extLst>
          </p:cNvPr>
          <p:cNvCxnSpPr>
            <a:cxnSpLocks/>
          </p:cNvCxnSpPr>
          <p:nvPr/>
        </p:nvCxnSpPr>
        <p:spPr>
          <a:xfrm flipH="1" flipV="1">
            <a:off x="4076700" y="1676400"/>
            <a:ext cx="4686300" cy="587632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505B5C95-0ABA-45A3-AF14-EE149D58F8E1}"/>
              </a:ext>
            </a:extLst>
          </p:cNvPr>
          <p:cNvCxnSpPr>
            <a:cxnSpLocks/>
          </p:cNvCxnSpPr>
          <p:nvPr/>
        </p:nvCxnSpPr>
        <p:spPr>
          <a:xfrm flipH="1" flipV="1">
            <a:off x="7391400" y="1371600"/>
            <a:ext cx="1371601" cy="838201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92799325-6E21-4D21-A8AF-0DDE8F11EB1A}"/>
              </a:ext>
            </a:extLst>
          </p:cNvPr>
          <p:cNvCxnSpPr>
            <a:cxnSpLocks/>
          </p:cNvCxnSpPr>
          <p:nvPr/>
        </p:nvCxnSpPr>
        <p:spPr>
          <a:xfrm flipH="1" flipV="1">
            <a:off x="5760028" y="1143000"/>
            <a:ext cx="3002972" cy="1121032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5C4D313-84A9-4878-9BAE-7D91FF72D804}"/>
              </a:ext>
            </a:extLst>
          </p:cNvPr>
          <p:cNvSpPr txBox="1"/>
          <p:nvPr/>
        </p:nvSpPr>
        <p:spPr>
          <a:xfrm>
            <a:off x="8766463" y="2029691"/>
            <a:ext cx="2438400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Radius Posts for Curved Walls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EECBF4E1-4651-4365-AB27-384DB943FBA8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5181600" y="3687511"/>
            <a:ext cx="1524000" cy="517266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F62AAE37-BF1A-40E4-8962-973EC732598E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6705600" y="2835533"/>
            <a:ext cx="76200" cy="1369244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F592763-1EB4-424F-9D77-B2DBD079EB5E}"/>
              </a:ext>
            </a:extLst>
          </p:cNvPr>
          <p:cNvSpPr txBox="1"/>
          <p:nvPr/>
        </p:nvSpPr>
        <p:spPr>
          <a:xfrm>
            <a:off x="5486400" y="4204777"/>
            <a:ext cx="2438400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NxtWall Aluminum Framed Doors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58212" y="6180921"/>
            <a:ext cx="17526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Flex Series</a:t>
            </a:r>
          </a:p>
        </p:txBody>
      </p:sp>
    </p:spTree>
    <p:extLst>
      <p:ext uri="{BB962C8B-B14F-4D97-AF65-F5344CB8AC3E}">
        <p14:creationId xmlns:p14="http://schemas.microsoft.com/office/powerpoint/2010/main" val="343385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252412"/>
            <a:ext cx="9525000" cy="6353175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5400000">
            <a:off x="-860743" y="3387232"/>
            <a:ext cx="1921133" cy="83537"/>
            <a:chOff x="1371579" y="2365247"/>
            <a:chExt cx="1921133" cy="8353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371579" y="2448784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1883648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16200000">
            <a:off x="11120802" y="3387233"/>
            <a:ext cx="1921133" cy="83536"/>
            <a:chOff x="1589890" y="2365247"/>
            <a:chExt cx="1921133" cy="8353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589890" y="2448783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2116473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0E24CB09-7AB5-4F11-BADB-B7DE3003C24B}"/>
              </a:ext>
            </a:extLst>
          </p:cNvPr>
          <p:cNvCxnSpPr>
            <a:cxnSpLocks/>
          </p:cNvCxnSpPr>
          <p:nvPr/>
        </p:nvCxnSpPr>
        <p:spPr>
          <a:xfrm flipH="1" flipV="1">
            <a:off x="8547176" y="914400"/>
            <a:ext cx="762000" cy="1827508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B86A0201-FE28-499C-BD89-4529B3DBD1EA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5410200" y="2683938"/>
            <a:ext cx="1183153" cy="332736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AAC2BA62-80D6-4948-8F2F-0E744D41EF91}"/>
              </a:ext>
            </a:extLst>
          </p:cNvPr>
          <p:cNvCxnSpPr>
            <a:cxnSpLocks/>
          </p:cNvCxnSpPr>
          <p:nvPr/>
        </p:nvCxnSpPr>
        <p:spPr>
          <a:xfrm flipH="1" flipV="1">
            <a:off x="9753601" y="4267200"/>
            <a:ext cx="304799" cy="1195864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A6A7E78-7EEA-4579-8AEA-A6BF55B8EA80}"/>
              </a:ext>
            </a:extLst>
          </p:cNvPr>
          <p:cNvSpPr txBox="1"/>
          <p:nvPr/>
        </p:nvSpPr>
        <p:spPr>
          <a:xfrm>
            <a:off x="8458200" y="2693508"/>
            <a:ext cx="1981199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NxtWall (C-Rail) </a:t>
            </a:r>
          </a:p>
          <a:p>
            <a:r>
              <a:rPr lang="en-US" dirty="0"/>
              <a:t>Barn Door System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F0A623F-6FB7-40C7-9098-59D40F332B01}"/>
              </a:ext>
            </a:extLst>
          </p:cNvPr>
          <p:cNvSpPr txBox="1"/>
          <p:nvPr/>
        </p:nvSpPr>
        <p:spPr>
          <a:xfrm>
            <a:off x="3581400" y="2832008"/>
            <a:ext cx="1828800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Clerestory Glass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FE47AC6-8E5A-4542-A86C-6C0977DA815F}"/>
              </a:ext>
            </a:extLst>
          </p:cNvPr>
          <p:cNvSpPr txBox="1"/>
          <p:nvPr/>
        </p:nvSpPr>
        <p:spPr>
          <a:xfrm>
            <a:off x="10058400" y="5139899"/>
            <a:ext cx="1828800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Vinyl Wrapped Gypsum Panel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FC768BD3-966D-43F0-9552-CE783B8D86EC}"/>
              </a:ext>
            </a:extLst>
          </p:cNvPr>
          <p:cNvCxnSpPr>
            <a:cxnSpLocks/>
          </p:cNvCxnSpPr>
          <p:nvPr/>
        </p:nvCxnSpPr>
        <p:spPr>
          <a:xfrm flipV="1">
            <a:off x="6001777" y="5846051"/>
            <a:ext cx="1770623" cy="184665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FB4277B-9A31-49BE-9EB0-5363CAB90930}"/>
              </a:ext>
            </a:extLst>
          </p:cNvPr>
          <p:cNvSpPr txBox="1"/>
          <p:nvPr/>
        </p:nvSpPr>
        <p:spPr>
          <a:xfrm>
            <a:off x="3048001" y="5846050"/>
            <a:ext cx="2953776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NxtWall “Full Lite” Barn Door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24951" y="6146779"/>
            <a:ext cx="17526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Flex Series</a:t>
            </a:r>
          </a:p>
        </p:txBody>
      </p:sp>
    </p:spTree>
    <p:extLst>
      <p:ext uri="{BB962C8B-B14F-4D97-AF65-F5344CB8AC3E}">
        <p14:creationId xmlns:p14="http://schemas.microsoft.com/office/powerpoint/2010/main" val="232035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84" y="89436"/>
            <a:ext cx="7262033" cy="6679128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5400000">
            <a:off x="-860743" y="3387232"/>
            <a:ext cx="1921133" cy="83537"/>
            <a:chOff x="1371579" y="2365247"/>
            <a:chExt cx="1921133" cy="8353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371579" y="2448784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1883648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16200000">
            <a:off x="11120802" y="3387233"/>
            <a:ext cx="1921133" cy="83536"/>
            <a:chOff x="1589890" y="2365247"/>
            <a:chExt cx="1921133" cy="8353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589890" y="2448783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2116473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27F9F737-6B25-4039-8688-9899673E1FC7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1804554" y="1524000"/>
            <a:ext cx="3453246" cy="944434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0019F9E6-13C4-4825-A1AB-D52130632707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5372101" y="4343400"/>
            <a:ext cx="1333435" cy="1295400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915A5C47-0672-4F97-B28F-79D93B71DA61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5372101" y="4648200"/>
            <a:ext cx="2552699" cy="990600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6183104-5372-4982-B5E9-233C0784432C}"/>
              </a:ext>
            </a:extLst>
          </p:cNvPr>
          <p:cNvSpPr txBox="1"/>
          <p:nvPr/>
        </p:nvSpPr>
        <p:spPr>
          <a:xfrm>
            <a:off x="3657601" y="5638800"/>
            <a:ext cx="3429000" cy="923330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Custom made door with a passive astragal that can be opened when large lab carts are utilized.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6BB3871-1994-4640-BEA7-D0F49D3FDB15}"/>
              </a:ext>
            </a:extLst>
          </p:cNvPr>
          <p:cNvSpPr txBox="1"/>
          <p:nvPr/>
        </p:nvSpPr>
        <p:spPr>
          <a:xfrm>
            <a:off x="533399" y="2468434"/>
            <a:ext cx="2542309" cy="2031325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Lighting and Casework were installed prior to the NxtWall. The installer was required to build around them. This was not the original plan and occurred on the fly.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83942" y="6290706"/>
            <a:ext cx="17526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Flex Series</a:t>
            </a:r>
          </a:p>
        </p:txBody>
      </p:sp>
    </p:spTree>
    <p:extLst>
      <p:ext uri="{BB962C8B-B14F-4D97-AF65-F5344CB8AC3E}">
        <p14:creationId xmlns:p14="http://schemas.microsoft.com/office/powerpoint/2010/main" val="166140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5" y="247650"/>
            <a:ext cx="8477250" cy="63627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5400000">
            <a:off x="-860743" y="3387232"/>
            <a:ext cx="1921133" cy="83537"/>
            <a:chOff x="1371579" y="2365247"/>
            <a:chExt cx="1921133" cy="8353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371579" y="2448784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1883648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16200000">
            <a:off x="11120802" y="3387233"/>
            <a:ext cx="1921133" cy="83536"/>
            <a:chOff x="1589890" y="2365247"/>
            <a:chExt cx="1921133" cy="8353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589890" y="2448783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2116473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F817E0-A846-48E8-B8B2-D60B93734CA8}"/>
              </a:ext>
            </a:extLst>
          </p:cNvPr>
          <p:cNvSpPr txBox="1"/>
          <p:nvPr/>
        </p:nvSpPr>
        <p:spPr>
          <a:xfrm>
            <a:off x="1905000" y="5562600"/>
            <a:ext cx="4267200" cy="1200329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Flex Series used as a space divider- utilizing segmentation of Clear Glass, Frosted Glass, and Vinyl Wrapped Gypsum Panels. Great way to provide social </a:t>
            </a:r>
            <a:r>
              <a:rPr lang="en-US" dirty="0" smtClean="0"/>
              <a:t>distancing.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582025" y="6132492"/>
            <a:ext cx="17526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Flex Series</a:t>
            </a:r>
          </a:p>
        </p:txBody>
      </p:sp>
    </p:spTree>
    <p:extLst>
      <p:ext uri="{BB962C8B-B14F-4D97-AF65-F5344CB8AC3E}">
        <p14:creationId xmlns:p14="http://schemas.microsoft.com/office/powerpoint/2010/main" val="296549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7803513-F974-4F16-91A8-2883239C9736}"/>
              </a:ext>
            </a:extLst>
          </p:cNvPr>
          <p:cNvSpPr/>
          <p:nvPr/>
        </p:nvSpPr>
        <p:spPr>
          <a:xfrm rot="5400000">
            <a:off x="3556574" y="-2133254"/>
            <a:ext cx="5078849" cy="12192001"/>
          </a:xfrm>
          <a:prstGeom prst="rect">
            <a:avLst/>
          </a:prstGeom>
          <a:solidFill>
            <a:srgbClr val="1D1848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5970" y="2133600"/>
            <a:ext cx="10900230" cy="300082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Center Mounted Single Pane Glass 3/8” to 1/2”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Floor to Ceiling/Freestanding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Integrated Sliding Doors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Universal Swing Doors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Designed as a stand alone Storefront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Compliments the Flex Series for a total office solution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Adaptable/Flexible enough for uneven floors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Completely portable and reusable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528" y="152395"/>
            <a:ext cx="3352800" cy="12505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" y="388489"/>
            <a:ext cx="6320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1D1848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VIEW </a:t>
            </a:r>
            <a:r>
              <a:rPr lang="en-US" sz="3600" b="1" dirty="0">
                <a:solidFill>
                  <a:srgbClr val="1D1848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Wall Series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04800" y="1295400"/>
            <a:ext cx="4724399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tabLst>
                <a:tab pos="7983538" algn="l"/>
              </a:tabLst>
              <a:defRPr/>
            </a:pPr>
            <a:r>
              <a:rPr lang="en-CA" sz="3200" dirty="0">
                <a:solidFill>
                  <a:srgbClr val="96C83D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Center Mounted Glass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472" y="3276600"/>
            <a:ext cx="5016528" cy="3344352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6546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765" y="190500"/>
            <a:ext cx="4242435" cy="64770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365" y="190500"/>
            <a:ext cx="4242435" cy="64770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5400000">
            <a:off x="-860743" y="3387232"/>
            <a:ext cx="1921133" cy="83537"/>
            <a:chOff x="1371579" y="2365247"/>
            <a:chExt cx="1921133" cy="8353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371579" y="2448784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1883648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16200000">
            <a:off x="11120802" y="3387233"/>
            <a:ext cx="1921133" cy="83536"/>
            <a:chOff x="1589890" y="2365247"/>
            <a:chExt cx="1921133" cy="8353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589890" y="2448783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2116473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156DB1F-976E-4D4C-90EA-7443C6611068}"/>
              </a:ext>
            </a:extLst>
          </p:cNvPr>
          <p:cNvSpPr txBox="1"/>
          <p:nvPr/>
        </p:nvSpPr>
        <p:spPr>
          <a:xfrm>
            <a:off x="6781800" y="5943600"/>
            <a:ext cx="1600200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Freestanding Installation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C748EF3-D238-4E5B-9AE5-28CF8C3559E8}"/>
              </a:ext>
            </a:extLst>
          </p:cNvPr>
          <p:cNvSpPr txBox="1"/>
          <p:nvPr/>
        </p:nvSpPr>
        <p:spPr>
          <a:xfrm>
            <a:off x="228600" y="1559349"/>
            <a:ext cx="2971800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Locking Ladder Pull that Locks into the Ceiling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EE945BDE-5A2E-48EE-A460-1417546AB92B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3200400" y="1882515"/>
            <a:ext cx="381000" cy="135416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0B0E4625-873E-43F3-8B4E-0161EC1F2160}"/>
              </a:ext>
            </a:extLst>
          </p:cNvPr>
          <p:cNvCxnSpPr>
            <a:cxnSpLocks/>
          </p:cNvCxnSpPr>
          <p:nvPr/>
        </p:nvCxnSpPr>
        <p:spPr>
          <a:xfrm flipH="1">
            <a:off x="3429000" y="613298"/>
            <a:ext cx="1181101" cy="377302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45E2525B-345D-4688-B235-F40D66E65653}"/>
              </a:ext>
            </a:extLst>
          </p:cNvPr>
          <p:cNvCxnSpPr>
            <a:cxnSpLocks/>
          </p:cNvCxnSpPr>
          <p:nvPr/>
        </p:nvCxnSpPr>
        <p:spPr>
          <a:xfrm flipH="1" flipV="1">
            <a:off x="2362200" y="3733800"/>
            <a:ext cx="1000414" cy="990601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231FB246-37CB-4516-9AA5-ACDDCC53017A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7086605" y="1219200"/>
            <a:ext cx="495295" cy="1715824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15CA68A0-6740-4204-BE84-3DAAF16A62B1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10550236" y="914400"/>
            <a:ext cx="339437" cy="918865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B2FC3DB-02E4-4AC1-A1DD-CBC6344506E6}"/>
              </a:ext>
            </a:extLst>
          </p:cNvPr>
          <p:cNvSpPr txBox="1"/>
          <p:nvPr/>
        </p:nvSpPr>
        <p:spPr>
          <a:xfrm>
            <a:off x="9815945" y="1833265"/>
            <a:ext cx="2147455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Cross Bracing Added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EE6ED42-6406-430D-92C3-8E1BE66E16D5}"/>
              </a:ext>
            </a:extLst>
          </p:cNvPr>
          <p:cNvSpPr txBox="1"/>
          <p:nvPr/>
        </p:nvSpPr>
        <p:spPr>
          <a:xfrm>
            <a:off x="5791200" y="2935024"/>
            <a:ext cx="3581400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Additional Support connected to the Deck to carry weight of the Door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5B34A33-9877-469F-8294-D9CDCDF2AC47}"/>
              </a:ext>
            </a:extLst>
          </p:cNvPr>
          <p:cNvSpPr txBox="1"/>
          <p:nvPr/>
        </p:nvSpPr>
        <p:spPr>
          <a:xfrm>
            <a:off x="3362613" y="4724400"/>
            <a:ext cx="1891145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Customer Applied Frosted Film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2943E2C-2A11-4DAC-8B92-9ACA7B58F677}"/>
              </a:ext>
            </a:extLst>
          </p:cNvPr>
          <p:cNvSpPr txBox="1"/>
          <p:nvPr/>
        </p:nvSpPr>
        <p:spPr>
          <a:xfrm>
            <a:off x="3429000" y="262748"/>
            <a:ext cx="2362200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Connected to Bulkhead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81400" y="6179011"/>
            <a:ext cx="18288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View Series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0" y="6179011"/>
            <a:ext cx="18288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View Series</a:t>
            </a:r>
          </a:p>
        </p:txBody>
      </p:sp>
    </p:spTree>
    <p:extLst>
      <p:ext uri="{BB962C8B-B14F-4D97-AF65-F5344CB8AC3E}">
        <p14:creationId xmlns:p14="http://schemas.microsoft.com/office/powerpoint/2010/main" val="206348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5" y="285750"/>
            <a:ext cx="8477250" cy="62865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5400000">
            <a:off x="-860743" y="3387232"/>
            <a:ext cx="1921133" cy="83537"/>
            <a:chOff x="1371579" y="2365247"/>
            <a:chExt cx="1921133" cy="8353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371579" y="2448784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1883648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16200000">
            <a:off x="11120802" y="3387233"/>
            <a:ext cx="1921133" cy="83536"/>
            <a:chOff x="1589890" y="2365247"/>
            <a:chExt cx="1921133" cy="8353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589890" y="2448783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2116473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CDF24BD-7A70-44CB-91C6-91F816830C02}"/>
              </a:ext>
            </a:extLst>
          </p:cNvPr>
          <p:cNvSpPr txBox="1"/>
          <p:nvPr/>
        </p:nvSpPr>
        <p:spPr>
          <a:xfrm>
            <a:off x="914400" y="5638800"/>
            <a:ext cx="2971800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T-Type Wing Back Connected to the Flex Series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B97B481-BD6A-4BBF-95D3-E466354E99E3}"/>
              </a:ext>
            </a:extLst>
          </p:cNvPr>
          <p:cNvSpPr txBox="1"/>
          <p:nvPr/>
        </p:nvSpPr>
        <p:spPr>
          <a:xfrm>
            <a:off x="8925791" y="468184"/>
            <a:ext cx="2885209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Full Height Glass Slab Doors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752B2035-956D-43EE-9010-548C37F94CA6}"/>
              </a:ext>
            </a:extLst>
          </p:cNvPr>
          <p:cNvCxnSpPr>
            <a:cxnSpLocks/>
          </p:cNvCxnSpPr>
          <p:nvPr/>
        </p:nvCxnSpPr>
        <p:spPr>
          <a:xfrm flipH="1">
            <a:off x="8077200" y="2667000"/>
            <a:ext cx="1392382" cy="457200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4988541-98DA-4656-BD8A-3D44BEC2A5F2}"/>
              </a:ext>
            </a:extLst>
          </p:cNvPr>
          <p:cNvSpPr txBox="1"/>
          <p:nvPr/>
        </p:nvSpPr>
        <p:spPr>
          <a:xfrm>
            <a:off x="9260032" y="2482334"/>
            <a:ext cx="2474768" cy="369332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Flex Series Dividing Wall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59984C96-929C-4D9E-AD2A-BFBC20215F23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7543801" y="652850"/>
            <a:ext cx="1381990" cy="718750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C060A702-EA38-492E-B6E7-B29F52C4C8C5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3886200" y="5410200"/>
            <a:ext cx="2362200" cy="551766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543925" y="6095196"/>
            <a:ext cx="18288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View Series</a:t>
            </a:r>
          </a:p>
        </p:txBody>
      </p:sp>
    </p:spTree>
    <p:extLst>
      <p:ext uri="{BB962C8B-B14F-4D97-AF65-F5344CB8AC3E}">
        <p14:creationId xmlns:p14="http://schemas.microsoft.com/office/powerpoint/2010/main" val="317635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63" y="238125"/>
            <a:ext cx="8524875" cy="638175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5400000">
            <a:off x="-860743" y="3387232"/>
            <a:ext cx="1921133" cy="83537"/>
            <a:chOff x="1371579" y="2365247"/>
            <a:chExt cx="1921133" cy="8353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371579" y="2448784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1883648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945E0F1-019E-4863-A22A-AA81FA3E6ED0}"/>
              </a:ext>
            </a:extLst>
          </p:cNvPr>
          <p:cNvGrpSpPr/>
          <p:nvPr/>
        </p:nvGrpSpPr>
        <p:grpSpPr>
          <a:xfrm rot="16200000">
            <a:off x="11120802" y="3387233"/>
            <a:ext cx="1921133" cy="83536"/>
            <a:chOff x="1589890" y="2365247"/>
            <a:chExt cx="1921133" cy="8353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D05FCF3F-469D-4406-A373-5CF7C4B4CAC3}"/>
                </a:ext>
              </a:extLst>
            </p:cNvPr>
            <p:cNvCxnSpPr/>
            <p:nvPr/>
          </p:nvCxnSpPr>
          <p:spPr>
            <a:xfrm>
              <a:off x="1589890" y="2448783"/>
              <a:ext cx="1921133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rgbClr val="96C83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B71820C-F266-43B0-BE03-13A5A746235B}"/>
                </a:ext>
              </a:extLst>
            </p:cNvPr>
            <p:cNvCxnSpPr/>
            <p:nvPr/>
          </p:nvCxnSpPr>
          <p:spPr>
            <a:xfrm>
              <a:off x="2116473" y="2365247"/>
              <a:ext cx="867968" cy="0"/>
            </a:xfrm>
            <a:prstGeom prst="line">
              <a:avLst/>
            </a:prstGeom>
            <a:solidFill>
              <a:schemeClr val="bg1"/>
            </a:solidFill>
            <a:ln w="1301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E466E868-C62E-4112-BD42-31D3A5BC8C86}"/>
              </a:ext>
            </a:extLst>
          </p:cNvPr>
          <p:cNvCxnSpPr>
            <a:cxnSpLocks/>
          </p:cNvCxnSpPr>
          <p:nvPr/>
        </p:nvCxnSpPr>
        <p:spPr>
          <a:xfrm>
            <a:off x="2286000" y="3322718"/>
            <a:ext cx="1524000" cy="863626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610D24D-7F77-4E29-821C-A75DE1A1F821}"/>
              </a:ext>
            </a:extLst>
          </p:cNvPr>
          <p:cNvSpPr txBox="1"/>
          <p:nvPr/>
        </p:nvSpPr>
        <p:spPr>
          <a:xfrm>
            <a:off x="533400" y="2999553"/>
            <a:ext cx="1752600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36” Non-Locking Door Pulls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84585B5F-4650-4B24-B91B-96E3E743009C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6248400" y="1941731"/>
            <a:ext cx="3771900" cy="1380987"/>
          </a:xfrm>
          <a:prstGeom prst="straightConnector1">
            <a:avLst/>
          </a:prstGeom>
          <a:ln w="47625">
            <a:solidFill>
              <a:srgbClr val="96C8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A2FFAE2-429C-4F21-84EA-0E51015E96A1}"/>
              </a:ext>
            </a:extLst>
          </p:cNvPr>
          <p:cNvSpPr txBox="1"/>
          <p:nvPr/>
        </p:nvSpPr>
        <p:spPr>
          <a:xfrm>
            <a:off x="8382000" y="1295400"/>
            <a:ext cx="3276600" cy="646331"/>
          </a:xfrm>
          <a:prstGeom prst="rect">
            <a:avLst/>
          </a:prstGeom>
          <a:solidFill>
            <a:srgbClr val="1D1848"/>
          </a:solidFill>
          <a:ln w="38100">
            <a:solidFill>
              <a:srgbClr val="96C83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Special End Cap Detail installed on the Drywall Dividing Wall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29638" y="6174239"/>
            <a:ext cx="18288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View Series</a:t>
            </a:r>
          </a:p>
        </p:txBody>
      </p:sp>
    </p:spTree>
    <p:extLst>
      <p:ext uri="{BB962C8B-B14F-4D97-AF65-F5344CB8AC3E}">
        <p14:creationId xmlns:p14="http://schemas.microsoft.com/office/powerpoint/2010/main" val="243836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1F73F98-3EE1-4460-BD6E-86190201D9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1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6A66336-C668-4FA3-9485-10E17C9B2052}"/>
              </a:ext>
            </a:extLst>
          </p:cNvPr>
          <p:cNvSpPr txBox="1"/>
          <p:nvPr/>
        </p:nvSpPr>
        <p:spPr>
          <a:xfrm>
            <a:off x="76200" y="2362200"/>
            <a:ext cx="5943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6C83D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FLEX SERIES</a:t>
            </a:r>
            <a:r>
              <a:rPr lang="en-US" b="1" dirty="0">
                <a:solidFill>
                  <a:srgbClr val="96C83D"/>
                </a:solidFill>
              </a:rPr>
              <a:t>)</a:t>
            </a:r>
            <a:br>
              <a:rPr lang="en-US" b="1" dirty="0">
                <a:solidFill>
                  <a:srgbClr val="96C83D"/>
                </a:solidFill>
              </a:rPr>
            </a:br>
            <a:r>
              <a:rPr lang="en-US" b="1" dirty="0">
                <a:solidFill>
                  <a:srgbClr val="92D050"/>
                </a:solidFill>
              </a:rPr>
              <a:t>Install Type:		                                     STC Rating: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1/4” Single Pane Glass…………………………………..…………………..31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Fabric on </a:t>
            </a:r>
            <a:r>
              <a:rPr lang="en-US" dirty="0" err="1">
                <a:solidFill>
                  <a:schemeClr val="bg1"/>
                </a:solidFill>
              </a:rPr>
              <a:t>Tackboard</a:t>
            </a:r>
            <a:r>
              <a:rPr lang="en-US" dirty="0">
                <a:solidFill>
                  <a:schemeClr val="bg1"/>
                </a:solidFill>
              </a:rPr>
              <a:t> with Rock Wool Insulation………………….31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MDF Laminate with Rock Wool Insulation…………………………..36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1/4” Double Pane Glass………………………………………………………38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1/4” Single Pane Glass + 3/8” Single Pane Glass………………….41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Vinyl Wrapped Gypsum with Insulation………………………………42</a:t>
            </a:r>
          </a:p>
          <a:p>
            <a:endParaRPr lang="en-US" dirty="0"/>
          </a:p>
          <a:p>
            <a:r>
              <a:rPr lang="en-US" b="1" dirty="0">
                <a:solidFill>
                  <a:srgbClr val="96C83D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VIEW SERIES</a:t>
            </a:r>
            <a:r>
              <a:rPr lang="en-US" b="1" dirty="0">
                <a:solidFill>
                  <a:srgbClr val="96C83D"/>
                </a:solidFill>
              </a:rPr>
              <a:t>)</a:t>
            </a:r>
            <a:br>
              <a:rPr lang="en-US" b="1" dirty="0">
                <a:solidFill>
                  <a:srgbClr val="96C83D"/>
                </a:solidFill>
              </a:rPr>
            </a:br>
            <a:r>
              <a:rPr lang="en-US" b="1" dirty="0">
                <a:solidFill>
                  <a:srgbClr val="92D050"/>
                </a:solidFill>
              </a:rPr>
              <a:t>Install Type:		                                     STC Rating:</a:t>
            </a:r>
          </a:p>
          <a:p>
            <a:r>
              <a:rPr lang="en-US" dirty="0">
                <a:solidFill>
                  <a:schemeClr val="bg1"/>
                </a:solidFill>
              </a:rPr>
              <a:t>3/8” Glass……………………………………………………………………………34</a:t>
            </a:r>
          </a:p>
          <a:p>
            <a:r>
              <a:rPr lang="en-US" dirty="0">
                <a:solidFill>
                  <a:schemeClr val="bg1"/>
                </a:solidFill>
              </a:rPr>
              <a:t>1/2” Glass …………………………………………………………………………..36</a:t>
            </a:r>
          </a:p>
          <a:p>
            <a:endParaRPr lang="en-US" dirty="0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943100" y="1066800"/>
            <a:ext cx="8305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tabLst>
                <a:tab pos="7983538" algn="l"/>
              </a:tabLst>
              <a:defRPr/>
            </a:pPr>
            <a:r>
              <a:rPr lang="en-CA" sz="2800" dirty="0">
                <a:solidFill>
                  <a:srgbClr val="96C83D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SOUND TRANSMISSION CLASS (STC) RATINGS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6A66336-C668-4FA3-9485-10E17C9B2052}"/>
              </a:ext>
            </a:extLst>
          </p:cNvPr>
          <p:cNvSpPr txBox="1"/>
          <p:nvPr/>
        </p:nvSpPr>
        <p:spPr>
          <a:xfrm>
            <a:off x="6172200" y="2362200"/>
            <a:ext cx="5943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6C83D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SWING DOORS</a:t>
            </a:r>
            <a:r>
              <a:rPr lang="en-US" b="1" dirty="0">
                <a:solidFill>
                  <a:srgbClr val="96C83D"/>
                </a:solidFill>
              </a:rPr>
              <a:t>)</a:t>
            </a:r>
          </a:p>
          <a:p>
            <a:r>
              <a:rPr lang="en-US" b="1" dirty="0">
                <a:solidFill>
                  <a:srgbClr val="92D050"/>
                </a:solidFill>
              </a:rPr>
              <a:t>Install Type:		                                     STC Rating:</a:t>
            </a:r>
          </a:p>
          <a:p>
            <a:r>
              <a:rPr lang="en-US" dirty="0">
                <a:solidFill>
                  <a:schemeClr val="bg1"/>
                </a:solidFill>
              </a:rPr>
              <a:t>Aluminum Framed Door……………………………………………………..19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   -with Drop Seal.……………………………………………………………23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en-US" dirty="0">
                <a:solidFill>
                  <a:schemeClr val="bg1"/>
                </a:solidFill>
              </a:rPr>
              <a:t>3/8” Glass Door…………………………………………………………………..19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   -with Drop Seal……………………………………………………………22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en-US" dirty="0">
                <a:solidFill>
                  <a:schemeClr val="bg1"/>
                </a:solidFill>
              </a:rPr>
              <a:t>Solid Core Wood Door…………………………………………………………19 -with Drop Seal……………………………………………………………27</a:t>
            </a:r>
          </a:p>
          <a:p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rgbClr val="96C83D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SLIDING DOORS</a:t>
            </a:r>
            <a:r>
              <a:rPr lang="en-US" b="1" dirty="0">
                <a:solidFill>
                  <a:srgbClr val="96C83D"/>
                </a:solidFill>
              </a:rPr>
              <a:t>)</a:t>
            </a:r>
            <a:br>
              <a:rPr lang="en-US" b="1" dirty="0">
                <a:solidFill>
                  <a:srgbClr val="96C83D"/>
                </a:solidFill>
              </a:rPr>
            </a:br>
            <a:r>
              <a:rPr lang="en-US" b="1" dirty="0">
                <a:solidFill>
                  <a:srgbClr val="92D050"/>
                </a:solidFill>
              </a:rPr>
              <a:t>Install Type:		                                     STC Rating: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Aluminum Framed Door or 3/8” Glass Door……………………….09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   -with Vinyl Wipes.……………………………………………………….16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   -with Vinyl Wipes and Drop Seal…………………………………25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" y="1989177"/>
            <a:ext cx="594360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WALLS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72200" y="1992868"/>
            <a:ext cx="601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DOORS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C49FBC90-69CC-4BBB-889F-A504C54A41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38"/>
          <a:stretch/>
        </p:blipFill>
        <p:spPr>
          <a:xfrm>
            <a:off x="4667250" y="228600"/>
            <a:ext cx="28575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81600" y="346807"/>
            <a:ext cx="4343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Advantage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D66A901-BDC3-4346-B9A1-1905EE8FBB59}"/>
              </a:ext>
            </a:extLst>
          </p:cNvPr>
          <p:cNvSpPr txBox="1"/>
          <p:nvPr/>
        </p:nvSpPr>
        <p:spPr>
          <a:xfrm>
            <a:off x="566234" y="334677"/>
            <a:ext cx="1371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The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5890" y="1469511"/>
            <a:ext cx="1075791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 Flow:</a:t>
            </a:r>
            <a:r>
              <a:rPr lang="en-US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Clean efficient process • One Trade group • Low impact on operations.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Sustainability: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		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Recycle • Reuse • LEED • Daylight harvesting with use of glass walls.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Price:</a:t>
            </a:r>
            <a:r>
              <a:rPr lang="en-US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		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Blended price per lineal foot competitive with GC/Trades.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Architectural:</a:t>
            </a:r>
            <a:r>
              <a:rPr lang="en-US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Glass and solid walls with an array of finish options fits unique shapes.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Permits:	       	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Some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municipalities may not require a permit to install furniture.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Quick lead times: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3-5 Week Standard Lead Times.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Flexibility: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		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requirements change, NxtWall can adapt.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Long Term savings: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Reuse/Re-purpose strategy.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Tax Advantages:</a:t>
            </a:r>
            <a:r>
              <a:rPr lang="en-US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Qualifies as Furniture for accelerated depreciation.</a:t>
            </a:r>
          </a:p>
          <a:p>
            <a:pPr marL="2743200" indent="-2743200"/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Speed: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Fastest standard lead time in the industry 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• No delays as with typical gypsum board construction • Eliminate debris, sanding, finishing and painting.</a:t>
            </a:r>
          </a:p>
          <a:p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Experience: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	</a:t>
            </a:r>
            <a:r>
              <a:rPr lang="en-US" b="1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NxtWall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has the expertise, experience and the capability to provide a </a:t>
            </a:r>
          </a:p>
          <a:p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		successful project on time and on budget.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</a:p>
          <a:p>
            <a:pPr marL="2743200" indent="-2743200"/>
            <a:endParaRPr 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7" name="Picture 36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E9CD07F6-30C8-42B9-9F3B-21398A0287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30"/>
          <a:stretch/>
        </p:blipFill>
        <p:spPr>
          <a:xfrm>
            <a:off x="2104036" y="280291"/>
            <a:ext cx="2905177" cy="85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3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466671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NxtWall’s winning combination -  </a:t>
            </a:r>
          </a:p>
          <a:p>
            <a:pPr algn="ctr"/>
            <a:r>
              <a:rPr lang="en-US" sz="3600" b="1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Flexible, Sustainable, </a:t>
            </a:r>
            <a:r>
              <a:rPr lang="en-US" sz="3600" b="1" i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Affordable, and Fast! </a:t>
            </a:r>
            <a:r>
              <a:rPr lang="en-US" sz="36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703463" y="6203080"/>
            <a:ext cx="3404507" cy="531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www.nxtwall.com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2500" y="2903612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96C83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KEY CONTACTS</a:t>
            </a:r>
            <a:endParaRPr lang="en-US" dirty="0">
              <a:solidFill>
                <a:srgbClr val="96C83D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915224" y="6203080"/>
            <a:ext cx="2788239" cy="523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269-488-2752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539A1245-B5E2-4FB7-AAEB-594D577349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74"/>
          <a:stretch/>
        </p:blipFill>
        <p:spPr>
          <a:xfrm>
            <a:off x="4343400" y="459063"/>
            <a:ext cx="3350172" cy="9887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C173D7F-F755-45CD-B821-9170A10EECE0}"/>
              </a:ext>
            </a:extLst>
          </p:cNvPr>
          <p:cNvSpPr txBox="1"/>
          <p:nvPr/>
        </p:nvSpPr>
        <p:spPr>
          <a:xfrm>
            <a:off x="1418934" y="4442143"/>
            <a:ext cx="15181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Jerry Sweet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E7F1FEE-DC04-407B-8641-384237E2B29F}"/>
              </a:ext>
            </a:extLst>
          </p:cNvPr>
          <p:cNvSpPr txBox="1"/>
          <p:nvPr/>
        </p:nvSpPr>
        <p:spPr>
          <a:xfrm>
            <a:off x="1597434" y="4763897"/>
            <a:ext cx="1161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President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9904C2B-2753-4323-9570-5FA307E98B5C}"/>
              </a:ext>
            </a:extLst>
          </p:cNvPr>
          <p:cNvSpPr txBox="1"/>
          <p:nvPr/>
        </p:nvSpPr>
        <p:spPr>
          <a:xfrm>
            <a:off x="967697" y="5044616"/>
            <a:ext cx="24206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jsweet@nxtwall.com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AA7408A-BB6A-40FF-ADB8-A38E158F5F08}"/>
              </a:ext>
            </a:extLst>
          </p:cNvPr>
          <p:cNvSpPr txBox="1"/>
          <p:nvPr/>
        </p:nvSpPr>
        <p:spPr>
          <a:xfrm>
            <a:off x="6895420" y="4442143"/>
            <a:ext cx="15652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Matt Sweet</a:t>
            </a:r>
            <a:endParaRPr lang="en-US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8C4C9F5-CB07-4F1D-B470-A9EF36014F5A}"/>
              </a:ext>
            </a:extLst>
          </p:cNvPr>
          <p:cNvSpPr txBox="1"/>
          <p:nvPr/>
        </p:nvSpPr>
        <p:spPr>
          <a:xfrm>
            <a:off x="6707414" y="4763897"/>
            <a:ext cx="1941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 Manager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7C134F3-63B6-402D-9D16-8216D268215F}"/>
              </a:ext>
            </a:extLst>
          </p:cNvPr>
          <p:cNvSpPr txBox="1"/>
          <p:nvPr/>
        </p:nvSpPr>
        <p:spPr>
          <a:xfrm>
            <a:off x="6364514" y="5044616"/>
            <a:ext cx="2627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msweet@nxtwall.com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4A9E256-F970-4FDC-A016-5ED89679FD11}"/>
              </a:ext>
            </a:extLst>
          </p:cNvPr>
          <p:cNvSpPr txBox="1"/>
          <p:nvPr/>
        </p:nvSpPr>
        <p:spPr>
          <a:xfrm>
            <a:off x="9508513" y="4442143"/>
            <a:ext cx="1881877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Petra Jodelis</a:t>
            </a:r>
            <a:endParaRPr lang="en-US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CE641C33-7A78-45F6-9C41-961717B5CEC1}"/>
              </a:ext>
            </a:extLst>
          </p:cNvPr>
          <p:cNvSpPr txBox="1"/>
          <p:nvPr/>
        </p:nvSpPr>
        <p:spPr>
          <a:xfrm>
            <a:off x="9768867" y="4763897"/>
            <a:ext cx="1361168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Marketing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9A6D35C-ABBC-4651-8A01-3B49A3D431AD}"/>
              </a:ext>
            </a:extLst>
          </p:cNvPr>
          <p:cNvSpPr txBox="1"/>
          <p:nvPr/>
        </p:nvSpPr>
        <p:spPr>
          <a:xfrm>
            <a:off x="9239143" y="5041641"/>
            <a:ext cx="2420617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pjodelis@nxtwall.com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5" name="Graphic 34" descr="User">
            <a:extLst>
              <a:ext uri="{FF2B5EF4-FFF2-40B4-BE49-F238E27FC236}">
                <a16:creationId xmlns:a16="http://schemas.microsoft.com/office/drawing/2014/main" xmlns="" id="{2A0DD6E4-4D79-4FA1-BF07-0B7F044BF7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26544" y="3548846"/>
            <a:ext cx="914400" cy="914400"/>
          </a:xfrm>
          <a:prstGeom prst="rect">
            <a:avLst/>
          </a:prstGeom>
        </p:spPr>
      </p:pic>
      <p:pic>
        <p:nvPicPr>
          <p:cNvPr id="36" name="Graphic 35" descr="User">
            <a:extLst>
              <a:ext uri="{FF2B5EF4-FFF2-40B4-BE49-F238E27FC236}">
                <a16:creationId xmlns:a16="http://schemas.microsoft.com/office/drawing/2014/main" xmlns="" id="{CDE57776-1E09-4DA7-9BB5-A5FC4BEE3C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419600" y="3568272"/>
            <a:ext cx="914400" cy="914400"/>
          </a:xfrm>
          <a:prstGeom prst="rect">
            <a:avLst/>
          </a:prstGeom>
        </p:spPr>
      </p:pic>
      <p:pic>
        <p:nvPicPr>
          <p:cNvPr id="37" name="Graphic 36" descr="User">
            <a:extLst>
              <a:ext uri="{FF2B5EF4-FFF2-40B4-BE49-F238E27FC236}">
                <a16:creationId xmlns:a16="http://schemas.microsoft.com/office/drawing/2014/main" xmlns="" id="{AE2A0595-954F-4626-95A7-5642F37016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215653" y="3579251"/>
            <a:ext cx="914400" cy="914400"/>
          </a:xfrm>
          <a:prstGeom prst="rect">
            <a:avLst/>
          </a:prstGeom>
        </p:spPr>
      </p:pic>
      <p:pic>
        <p:nvPicPr>
          <p:cNvPr id="38" name="Graphic 37" descr="User">
            <a:extLst>
              <a:ext uri="{FF2B5EF4-FFF2-40B4-BE49-F238E27FC236}">
                <a16:creationId xmlns:a16="http://schemas.microsoft.com/office/drawing/2014/main" xmlns="" id="{E621C267-49C7-4BA8-B91D-974C670967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982200" y="3548846"/>
            <a:ext cx="914400" cy="914400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680B25BD-C675-48F0-97B6-32F0F16DF989}"/>
              </a:ext>
            </a:extLst>
          </p:cNvPr>
          <p:cNvSpPr/>
          <p:nvPr/>
        </p:nvSpPr>
        <p:spPr>
          <a:xfrm>
            <a:off x="685799" y="3152458"/>
            <a:ext cx="11125200" cy="2943542"/>
          </a:xfrm>
          <a:custGeom>
            <a:avLst/>
            <a:gdLst>
              <a:gd name="connsiteX0" fmla="*/ 0 w 11125200"/>
              <a:gd name="connsiteY0" fmla="*/ 0 h 2583168"/>
              <a:gd name="connsiteX1" fmla="*/ 3727330 w 11125200"/>
              <a:gd name="connsiteY1" fmla="*/ 0 h 2583168"/>
              <a:gd name="connsiteX2" fmla="*/ 3727330 w 11125200"/>
              <a:gd name="connsiteY2" fmla="*/ 49261 h 2583168"/>
              <a:gd name="connsiteX3" fmla="*/ 49261 w 11125200"/>
              <a:gd name="connsiteY3" fmla="*/ 49261 h 2583168"/>
              <a:gd name="connsiteX4" fmla="*/ 49261 w 11125200"/>
              <a:gd name="connsiteY4" fmla="*/ 2533907 h 2583168"/>
              <a:gd name="connsiteX5" fmla="*/ 11075939 w 11125200"/>
              <a:gd name="connsiteY5" fmla="*/ 2533907 h 2583168"/>
              <a:gd name="connsiteX6" fmla="*/ 11075939 w 11125200"/>
              <a:gd name="connsiteY6" fmla="*/ 49261 h 2583168"/>
              <a:gd name="connsiteX7" fmla="*/ 7093069 w 11125200"/>
              <a:gd name="connsiteY7" fmla="*/ 49261 h 2583168"/>
              <a:gd name="connsiteX8" fmla="*/ 7093069 w 11125200"/>
              <a:gd name="connsiteY8" fmla="*/ 0 h 2583168"/>
              <a:gd name="connsiteX9" fmla="*/ 11125200 w 11125200"/>
              <a:gd name="connsiteY9" fmla="*/ 0 h 2583168"/>
              <a:gd name="connsiteX10" fmla="*/ 11125200 w 11125200"/>
              <a:gd name="connsiteY10" fmla="*/ 2583168 h 2583168"/>
              <a:gd name="connsiteX11" fmla="*/ 0 w 11125200"/>
              <a:gd name="connsiteY11" fmla="*/ 2583168 h 2583168"/>
              <a:gd name="connsiteX12" fmla="*/ 0 w 11125200"/>
              <a:gd name="connsiteY12" fmla="*/ 0 h 258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125200" h="2583168">
                <a:moveTo>
                  <a:pt x="0" y="0"/>
                </a:moveTo>
                <a:lnTo>
                  <a:pt x="3727330" y="0"/>
                </a:lnTo>
                <a:lnTo>
                  <a:pt x="3727330" y="49261"/>
                </a:lnTo>
                <a:lnTo>
                  <a:pt x="49261" y="49261"/>
                </a:lnTo>
                <a:lnTo>
                  <a:pt x="49261" y="2533907"/>
                </a:lnTo>
                <a:lnTo>
                  <a:pt x="11075939" y="2533907"/>
                </a:lnTo>
                <a:lnTo>
                  <a:pt x="11075939" y="49261"/>
                </a:lnTo>
                <a:lnTo>
                  <a:pt x="7093069" y="49261"/>
                </a:lnTo>
                <a:lnTo>
                  <a:pt x="7093069" y="0"/>
                </a:lnTo>
                <a:lnTo>
                  <a:pt x="11125200" y="0"/>
                </a:lnTo>
                <a:lnTo>
                  <a:pt x="11125200" y="2583168"/>
                </a:lnTo>
                <a:lnTo>
                  <a:pt x="0" y="2583168"/>
                </a:lnTo>
                <a:lnTo>
                  <a:pt x="0" y="0"/>
                </a:lnTo>
                <a:close/>
              </a:path>
            </a:pathLst>
          </a:custGeom>
          <a:solidFill>
            <a:srgbClr val="96C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AA7408A-BB6A-40FF-ADB8-A38E158F5F08}"/>
              </a:ext>
            </a:extLst>
          </p:cNvPr>
          <p:cNvSpPr txBox="1"/>
          <p:nvPr/>
        </p:nvSpPr>
        <p:spPr>
          <a:xfrm>
            <a:off x="4132263" y="4438395"/>
            <a:ext cx="15652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Tim Gunter</a:t>
            </a:r>
            <a:endParaRPr lang="en-US" sz="2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8C4C9F5-CB07-4F1D-B470-A9EF36014F5A}"/>
              </a:ext>
            </a:extLst>
          </p:cNvPr>
          <p:cNvSpPr txBox="1"/>
          <p:nvPr/>
        </p:nvSpPr>
        <p:spPr>
          <a:xfrm>
            <a:off x="4020457" y="4760149"/>
            <a:ext cx="1788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Lead Designer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7C134F3-63B6-402D-9D16-8216D268215F}"/>
              </a:ext>
            </a:extLst>
          </p:cNvPr>
          <p:cNvSpPr txBox="1"/>
          <p:nvPr/>
        </p:nvSpPr>
        <p:spPr>
          <a:xfrm>
            <a:off x="3733800" y="5040868"/>
            <a:ext cx="236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tgunter@nxtwall.com</a:t>
            </a:r>
          </a:p>
        </p:txBody>
      </p:sp>
    </p:spTree>
    <p:extLst>
      <p:ext uri="{BB962C8B-B14F-4D97-AF65-F5344CB8AC3E}">
        <p14:creationId xmlns:p14="http://schemas.microsoft.com/office/powerpoint/2010/main" val="36702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C33B449D-C15E-4568-8443-27C6B96C58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30"/>
          <a:stretch/>
        </p:blipFill>
        <p:spPr>
          <a:xfrm>
            <a:off x="685800" y="838200"/>
            <a:ext cx="3350172" cy="990600"/>
          </a:xfrm>
          <a:prstGeom prst="rect">
            <a:avLst/>
          </a:prstGeom>
        </p:spPr>
      </p:pic>
      <p:pic>
        <p:nvPicPr>
          <p:cNvPr id="6" name="Graphic 5" descr="Building">
            <a:extLst>
              <a:ext uri="{FF2B5EF4-FFF2-40B4-BE49-F238E27FC236}">
                <a16:creationId xmlns:a16="http://schemas.microsoft.com/office/drawing/2014/main" xmlns="" id="{88C912B8-5A62-43A7-B7DB-7F3890FFE9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05225" y="2759031"/>
            <a:ext cx="894975" cy="894975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D6649193-5A98-4313-978E-62E942C2A28E}"/>
              </a:ext>
            </a:extLst>
          </p:cNvPr>
          <p:cNvSpPr/>
          <p:nvPr/>
        </p:nvSpPr>
        <p:spPr>
          <a:xfrm>
            <a:off x="381000" y="3276600"/>
            <a:ext cx="5410200" cy="3352800"/>
          </a:xfrm>
          <a:custGeom>
            <a:avLst/>
            <a:gdLst>
              <a:gd name="connsiteX0" fmla="*/ 0 w 4305301"/>
              <a:gd name="connsiteY0" fmla="*/ 0 h 2590800"/>
              <a:gd name="connsiteX1" fmla="*/ 272597 w 4305301"/>
              <a:gd name="connsiteY1" fmla="*/ 0 h 2590800"/>
              <a:gd name="connsiteX2" fmla="*/ 272597 w 4305301"/>
              <a:gd name="connsiteY2" fmla="*/ 63086 h 2590800"/>
              <a:gd name="connsiteX3" fmla="*/ 63086 w 4305301"/>
              <a:gd name="connsiteY3" fmla="*/ 63086 h 2590800"/>
              <a:gd name="connsiteX4" fmla="*/ 63086 w 4305301"/>
              <a:gd name="connsiteY4" fmla="*/ 2527714 h 2590800"/>
              <a:gd name="connsiteX5" fmla="*/ 4242215 w 4305301"/>
              <a:gd name="connsiteY5" fmla="*/ 2527714 h 2590800"/>
              <a:gd name="connsiteX6" fmla="*/ 4242215 w 4305301"/>
              <a:gd name="connsiteY6" fmla="*/ 63086 h 2590800"/>
              <a:gd name="connsiteX7" fmla="*/ 1024907 w 4305301"/>
              <a:gd name="connsiteY7" fmla="*/ 63086 h 2590800"/>
              <a:gd name="connsiteX8" fmla="*/ 1024907 w 4305301"/>
              <a:gd name="connsiteY8" fmla="*/ 0 h 2590800"/>
              <a:gd name="connsiteX9" fmla="*/ 4305301 w 4305301"/>
              <a:gd name="connsiteY9" fmla="*/ 0 h 2590800"/>
              <a:gd name="connsiteX10" fmla="*/ 4305301 w 4305301"/>
              <a:gd name="connsiteY10" fmla="*/ 2590800 h 2590800"/>
              <a:gd name="connsiteX11" fmla="*/ 0 w 4305301"/>
              <a:gd name="connsiteY11" fmla="*/ 2590800 h 2590800"/>
              <a:gd name="connsiteX12" fmla="*/ 0 w 4305301"/>
              <a:gd name="connsiteY12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05301" h="2590800">
                <a:moveTo>
                  <a:pt x="0" y="0"/>
                </a:moveTo>
                <a:lnTo>
                  <a:pt x="272597" y="0"/>
                </a:lnTo>
                <a:lnTo>
                  <a:pt x="272597" y="63086"/>
                </a:lnTo>
                <a:lnTo>
                  <a:pt x="63086" y="63086"/>
                </a:lnTo>
                <a:lnTo>
                  <a:pt x="63086" y="2527714"/>
                </a:lnTo>
                <a:lnTo>
                  <a:pt x="4242215" y="2527714"/>
                </a:lnTo>
                <a:lnTo>
                  <a:pt x="4242215" y="63086"/>
                </a:lnTo>
                <a:lnTo>
                  <a:pt x="1024907" y="63086"/>
                </a:lnTo>
                <a:lnTo>
                  <a:pt x="1024907" y="0"/>
                </a:lnTo>
                <a:lnTo>
                  <a:pt x="4305301" y="0"/>
                </a:lnTo>
                <a:lnTo>
                  <a:pt x="4305301" y="2590800"/>
                </a:lnTo>
                <a:lnTo>
                  <a:pt x="0" y="2590800"/>
                </a:lnTo>
                <a:lnTo>
                  <a:pt x="0" y="0"/>
                </a:lnTo>
                <a:close/>
              </a:path>
            </a:pathLst>
          </a:custGeom>
          <a:solidFill>
            <a:srgbClr val="96C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C8FEE5E-C5F9-40E5-8161-A8AA0008BE19}"/>
              </a:ext>
            </a:extLst>
          </p:cNvPr>
          <p:cNvSpPr txBox="1"/>
          <p:nvPr/>
        </p:nvSpPr>
        <p:spPr>
          <a:xfrm>
            <a:off x="685800" y="3654006"/>
            <a:ext cx="47371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 You!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Contact: 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96C8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 your name and contact information here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 descr="C:\Users\Jerry\AppData\Local\Microsoft\Windows\Temporary Internet Files\Content.IE5\B7T1RCQ4\IMG_2353.JPG">
            <a:extLst>
              <a:ext uri="{FF2B5EF4-FFF2-40B4-BE49-F238E27FC236}">
                <a16:creationId xmlns:a16="http://schemas.microsoft.com/office/drawing/2014/main" xmlns="" id="{1722D476-680B-4CA5-9D53-2027459C8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1225" y="1197768"/>
            <a:ext cx="6022975" cy="451723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991225" y="5232618"/>
            <a:ext cx="60325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View Series </a:t>
            </a:r>
            <a:r>
              <a:rPr lang="en-US" sz="2000" dirty="0">
                <a:solidFill>
                  <a:schemeClr val="bg1"/>
                </a:solidFill>
                <a:latin typeface="Eras Medium ITC" panose="020B0602030504020804" pitchFamily="34" charset="0"/>
                <a:cs typeface="Segoe UI" panose="020B0502040204020203" pitchFamily="34" charset="0"/>
              </a:rPr>
              <a:t>(with Flex Series Dividing Wall)</a:t>
            </a:r>
          </a:p>
        </p:txBody>
      </p:sp>
    </p:spTree>
    <p:extLst>
      <p:ext uri="{BB962C8B-B14F-4D97-AF65-F5344CB8AC3E}">
        <p14:creationId xmlns:p14="http://schemas.microsoft.com/office/powerpoint/2010/main" val="55439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02640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0DE217E34495498A693D483AF6F1DE" ma:contentTypeVersion="7" ma:contentTypeDescription="Create a new document." ma:contentTypeScope="" ma:versionID="1d3c2b8c0d43b04fdd33b0b8c4dcd92f">
  <xsd:schema xmlns:xsd="http://www.w3.org/2001/XMLSchema" xmlns:xs="http://www.w3.org/2001/XMLSchema" xmlns:p="http://schemas.microsoft.com/office/2006/metadata/properties" xmlns:ns3="67d91a86-b945-4412-a331-8c2ffc38ac3a" xmlns:ns4="99383f0e-166a-4a4f-986c-15824682a409" targetNamespace="http://schemas.microsoft.com/office/2006/metadata/properties" ma:root="true" ma:fieldsID="bfae02d12e9284da381beebda05038ad" ns3:_="" ns4:_="">
    <xsd:import namespace="67d91a86-b945-4412-a331-8c2ffc38ac3a"/>
    <xsd:import namespace="99383f0e-166a-4a4f-986c-15824682a40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d91a86-b945-4412-a331-8c2ffc38ac3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383f0e-166a-4a4f-986c-15824682a4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DB71D2-BF59-4DC0-9418-B5DD668BB78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9383f0e-166a-4a4f-986c-15824682a409"/>
    <ds:schemaRef ds:uri="67d91a86-b945-4412-a331-8c2ffc38ac3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ACF61ED-73AE-4FBD-9029-C6439C4CC9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d91a86-b945-4412-a331-8c2ffc38ac3a"/>
    <ds:schemaRef ds:uri="99383f0e-166a-4a4f-986c-15824682a4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6924A8-3D8B-47A0-A34A-D6A84A956F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19851</TotalTime>
  <Words>861</Words>
  <Application>Microsoft Office PowerPoint</Application>
  <PresentationFormat>Custom</PresentationFormat>
  <Paragraphs>228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Segoe UI Semibold</vt:lpstr>
      <vt:lpstr>Times New Roman</vt:lpstr>
      <vt:lpstr>Calibri</vt:lpstr>
      <vt:lpstr>Segoe UI</vt:lpstr>
      <vt:lpstr>Eras Medium ITC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NxtWall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NxtWall - The Sustainable Solution</dc:title>
  <dc:subject>NxtWall Demountable Walls Presentation</dc:subject>
  <dc:creator>NxtWall</dc:creator>
  <cp:keywords>demountable walls presentation, movable walls, glass office walls, sustainable walls, wall partitions, partition wall systems</cp:keywords>
  <cp:lastModifiedBy>Gregg</cp:lastModifiedBy>
  <cp:revision>279</cp:revision>
  <dcterms:created xsi:type="dcterms:W3CDTF">2013-06-28T14:13:20Z</dcterms:created>
  <dcterms:modified xsi:type="dcterms:W3CDTF">2021-03-16T19:02:45Z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0x010100B80DE217E34495498A693D483AF6F1DE</vt:lpwstr>
  </property>
</Properties>
</file>