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74" r:id="rId3"/>
    <p:sldId id="307" r:id="rId4"/>
    <p:sldId id="290" r:id="rId5"/>
    <p:sldId id="321" r:id="rId6"/>
    <p:sldId id="308" r:id="rId7"/>
    <p:sldId id="295" r:id="rId8"/>
    <p:sldId id="272" r:id="rId9"/>
    <p:sldId id="322" r:id="rId10"/>
    <p:sldId id="323" r:id="rId11"/>
    <p:sldId id="325" r:id="rId12"/>
    <p:sldId id="326" r:id="rId13"/>
    <p:sldId id="327" r:id="rId14"/>
    <p:sldId id="297" r:id="rId15"/>
    <p:sldId id="319" r:id="rId16"/>
    <p:sldId id="320" r:id="rId17"/>
    <p:sldId id="328" r:id="rId18"/>
    <p:sldId id="329" r:id="rId19"/>
    <p:sldId id="330" r:id="rId20"/>
    <p:sldId id="309" r:id="rId21"/>
    <p:sldId id="260" r:id="rId22"/>
    <p:sldId id="261" r:id="rId23"/>
    <p:sldId id="316" r:id="rId24"/>
    <p:sldId id="259" r:id="rId25"/>
    <p:sldId id="298" r:id="rId26"/>
    <p:sldId id="314" r:id="rId27"/>
    <p:sldId id="313" r:id="rId28"/>
    <p:sldId id="311" r:id="rId29"/>
    <p:sldId id="263" r:id="rId30"/>
    <p:sldId id="315" r:id="rId31"/>
    <p:sldId id="317" r:id="rId32"/>
    <p:sldId id="310" r:id="rId33"/>
    <p:sldId id="292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D42C"/>
    <a:srgbClr val="8ED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7CC42-1F2B-4ABD-9110-97F81872F83F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1CC-0D56-42C9-8B2A-1E60F85DF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8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35155" indent="-282752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131007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83410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35813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488215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40617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393021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45423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9EADC85-FB55-44DE-8514-016B7E9626D2}" type="slidenum">
              <a:rPr lang="fr-CA" sz="1200"/>
              <a:pPr eaLnBrk="1" hangingPunct="1"/>
              <a:t>3</a:t>
            </a:fld>
            <a:endParaRPr lang="fr-CA" sz="120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35155" indent="-282752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131007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83410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35813" indent="-226201" defTabSz="914230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488215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40617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393021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45423" indent="-226201" defTabSz="91423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988324D-9367-46F7-B29A-482FB42B8039}" type="slidenum">
              <a:rPr lang="fr-CA" sz="1200"/>
              <a:pPr eaLnBrk="1" hangingPunct="1"/>
              <a:t>4</a:t>
            </a:fld>
            <a:endParaRPr lang="fr-CA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22CC5-CAA6-4962-B5A9-5667A8396CC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86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292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89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6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79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38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32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65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25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70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3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0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D02C6-3352-481A-8D95-B01F3E08A2BE}" type="datetimeFigureOut">
              <a:rPr lang="en-US" smtClean="0"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78E67-44C5-4C90-9919-5EA70DA77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6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xtwall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35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jpeg"/><Relationship Id="rId32" Type="http://schemas.openxmlformats.org/officeDocument/2006/relationships/image" Target="../media/image34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jpe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jpeg"/><Relationship Id="rId27" Type="http://schemas.openxmlformats.org/officeDocument/2006/relationships/image" Target="../media/image29.png"/><Relationship Id="rId30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267200"/>
            <a:ext cx="9144000" cy="266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6200" y="6106180"/>
            <a:ext cx="899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rPr>
              <a:t> FLEX Architectural Wall System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86" y="228601"/>
            <a:ext cx="4678428" cy="13620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038600"/>
            <a:ext cx="9144000" cy="228600"/>
          </a:xfrm>
          <a:prstGeom prst="rect">
            <a:avLst/>
          </a:prstGeom>
          <a:solidFill>
            <a:srgbClr val="ACD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3" y="2514600"/>
            <a:ext cx="38766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8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286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/>
              <a:t>FLEX WALL </a:t>
            </a:r>
            <a:r>
              <a:rPr lang="en-US" dirty="0" smtClean="0"/>
              <a:t>SERIES SPECIFICATIONS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838200"/>
            <a:ext cx="8991600" cy="55399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Wall Type: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	Architectural based office wall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Partition </a:t>
            </a:r>
            <a:r>
              <a:rPr lang="en-US" sz="1600" b="1" dirty="0" err="1" smtClean="0">
                <a:solidFill>
                  <a:schemeClr val="tx2">
                    <a:lumMod val="50000"/>
                  </a:schemeClr>
                </a:solidFill>
              </a:rPr>
              <a:t>Coverstrips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(Trim):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en-US" sz="1600" i="1" dirty="0" smtClean="0">
                <a:solidFill>
                  <a:schemeClr val="tx2">
                    <a:lumMod val="50000"/>
                  </a:schemeClr>
                </a:solidFill>
              </a:rPr>
              <a:t>Thin/Flat: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        1-1/16”W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	</a:t>
            </a:r>
            <a:r>
              <a:rPr lang="en-US" sz="1600" i="1" dirty="0" smtClean="0">
                <a:solidFill>
                  <a:schemeClr val="tx2">
                    <a:lumMod val="50000"/>
                  </a:schemeClr>
                </a:solidFill>
              </a:rPr>
              <a:t>Genesis/Flat: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  1-9/16”W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Frame Material: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Aluminum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Wall Thickness: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3-1/16”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Studs: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	Multi-directional studs or square angle corner posts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Panel Options: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Unlimited choice 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(Melamine, Veneer, Vinyl-wrapped gypsum, Glass, MDF, 				Fabric-wrapped </a:t>
            </a:r>
            <a:r>
              <a:rPr lang="en-US" sz="1600" dirty="0" err="1" smtClean="0">
                <a:solidFill>
                  <a:schemeClr val="tx2">
                    <a:lumMod val="50000"/>
                  </a:schemeClr>
                </a:solidFill>
              </a:rPr>
              <a:t>tackable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50000"/>
                  </a:schemeClr>
                </a:solidFill>
              </a:rPr>
              <a:t>softboard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, metal grating, etc…)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Door Options: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Solid, Frameless glass, Aluminum framed glass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(Any height sliding or swing configurations)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Maximum Overall Height: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20’</a:t>
            </a:r>
            <a:b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__________________________________________________________________________________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Glazing Options: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			Single or double pane, clear tempered, frosted, mixed</a:t>
            </a:r>
          </a:p>
        </p:txBody>
      </p:sp>
    </p:spTree>
    <p:extLst>
      <p:ext uri="{BB962C8B-B14F-4D97-AF65-F5344CB8AC3E}">
        <p14:creationId xmlns:p14="http://schemas.microsoft.com/office/powerpoint/2010/main" val="74901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286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 smtClean="0"/>
              <a:t>FUNCTIONALITY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170087"/>
            <a:ext cx="8610600" cy="50783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Integrates with existing construction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Ability to Accommodate any design layout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Reversible doors and door frames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Height Adjustable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Integrates with whiteboards and electronics with ease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Supports difficult building environments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Easy access to infrastructure and wiring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Compressive and extremely scalable wall solution</a:t>
            </a:r>
          </a:p>
          <a:p>
            <a:pPr marL="285750" indent="-28575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Unlimited choice of wall modulations</a:t>
            </a:r>
          </a:p>
        </p:txBody>
      </p:sp>
    </p:spTree>
    <p:extLst>
      <p:ext uri="{BB962C8B-B14F-4D97-AF65-F5344CB8AC3E}">
        <p14:creationId xmlns:p14="http://schemas.microsoft.com/office/powerpoint/2010/main" val="35735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286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 smtClean="0"/>
              <a:t>AVAILABLE OPTIONS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838200"/>
            <a:ext cx="3505200" cy="5909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Frame Finishes: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Standard MS Silver powder coat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Custom powder coat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Clear anodized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Custom anodized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Wall Panels: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•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Unlimited!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sz="24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1000" y="838200"/>
            <a:ext cx="4572000" cy="57708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Doors: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Options for security, privacy, &amp; accessibility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Sliding doors to maximize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sq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/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ft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Swing doors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Aluminum Framed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Veneer, glass, or laminate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• Single or double doors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Door Hardware: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•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Locking and non-locking bar pulls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Numerous options available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1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895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sz="3600" dirty="0" smtClean="0"/>
              <a:t>FLEX SERIES</a:t>
            </a:r>
            <a:br>
              <a:rPr lang="en-US" sz="3600" dirty="0" smtClean="0"/>
            </a:br>
            <a:r>
              <a:rPr lang="en-US" sz="3600" dirty="0" smtClean="0"/>
              <a:t>PHOTO GALLERY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116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29400" y="613546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Solid Core Swing Door, Sidelight and Laminate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" y="704850"/>
            <a:ext cx="8467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2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" y="985837"/>
            <a:ext cx="84677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85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" y="600075"/>
            <a:ext cx="84677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3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8" y="390525"/>
            <a:ext cx="8889184" cy="592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7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8" y="452982"/>
            <a:ext cx="8931245" cy="59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6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80" y="514894"/>
            <a:ext cx="8745441" cy="58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6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2027237"/>
            <a:ext cx="8229600" cy="46021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>
                  <a:lumMod val="50000"/>
                </a:schemeClr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Demountable Wall/Partition company focused on offering great aesthetics, flexible design and sustainable products</a:t>
            </a:r>
          </a:p>
          <a:p>
            <a:pPr marL="0" indent="0">
              <a:buClr>
                <a:schemeClr val="tx1"/>
              </a:buClr>
              <a:buFont typeface="Arial" pitchFamily="34" charset="0"/>
              <a:buNone/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100%  Made in the USA</a:t>
            </a:r>
          </a:p>
          <a:p>
            <a:pPr marL="0" indent="0">
              <a:buClr>
                <a:schemeClr val="tx1"/>
              </a:buClr>
              <a:buFont typeface="Arial" pitchFamily="34" charset="0"/>
              <a:buNone/>
            </a:pP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Delivers a “real” Demountable Wall solution that supports and promotes change, understands the importance of cost while adapting to the needs of an ever changing workplace.</a:t>
            </a:r>
          </a:p>
          <a:p>
            <a:pPr>
              <a:buClr>
                <a:schemeClr val="tx1"/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Installations in 40+ States</a:t>
            </a:r>
          </a:p>
          <a:p>
            <a:pPr>
              <a:buClr>
                <a:schemeClr val="tx1"/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Headquarters located in Kalamazoo, MI</a:t>
            </a:r>
          </a:p>
          <a:p>
            <a:pPr>
              <a:buClr>
                <a:schemeClr val="tx1"/>
              </a:buClr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Corporate showroom in downtown Chicago near the Merchandise Mart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0"/>
            <a:ext cx="3733800" cy="13926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71600" y="12954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 smtClean="0"/>
              <a:t>Who We Are…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77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Gregg\Desktop\DEL\Image_00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228600"/>
            <a:ext cx="6657975" cy="627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2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regg\Desktop\DEL\Image_00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28600"/>
            <a:ext cx="8763000" cy="61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72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Gregg\Desktop\DEL\Image_0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7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Gregg\Desktop\DEL\Image_0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7163"/>
            <a:ext cx="8763000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42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28600"/>
            <a:ext cx="85725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29400" y="613546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Solid Core Swing Door, Sidelight and Laminate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00"/>
            <a:ext cx="90297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2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Gregg\Desktop\DEL\Image_0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3" y="152400"/>
            <a:ext cx="8285954" cy="661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2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Gregg\Desktop\DEL\Image_00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523875"/>
            <a:ext cx="38354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Gregg\Desktop\DEL\Image_00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523875"/>
            <a:ext cx="38354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8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Gregg\Desktop\DEL\Image_0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381000"/>
            <a:ext cx="809625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5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3007"/>
            <a:ext cx="7734300" cy="65225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" y="76200"/>
            <a:ext cx="8869680" cy="671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1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85800" y="1374775"/>
            <a:ext cx="9144000" cy="5254625"/>
          </a:xfrm>
        </p:spPr>
        <p:txBody>
          <a:bodyPr>
            <a:normAutofit fontScale="92500"/>
          </a:bodyPr>
          <a:lstStyle/>
          <a:p>
            <a:pPr marL="1812925" lvl="3" indent="-441325" algn="just" eaLnBrk="1" hangingPunct="1">
              <a:lnSpc>
                <a:spcPct val="0"/>
              </a:lnSpc>
              <a:buClr>
                <a:srgbClr val="92D050"/>
              </a:buClr>
              <a:buSzPct val="140000"/>
              <a:buFontTx/>
              <a:buNone/>
              <a:tabLst>
                <a:tab pos="7983538" algn="l"/>
              </a:tabLst>
              <a:defRPr/>
            </a:pPr>
            <a:endParaRPr lang="en-US" sz="2800" dirty="0" smtClean="0">
              <a:latin typeface="Eurostile" pitchFamily="34" charset="0"/>
              <a:cs typeface="Times New Roman" pitchFamily="18" charset="0"/>
            </a:endParaRP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Simple Kit of Parts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(Solid-to-Glass or Glass-to-Solid)</a:t>
            </a: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Field Fit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(Stick Built vs Unitized or Semi-Unitized)</a:t>
            </a: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Non-Progressive</a:t>
            </a:r>
          </a:p>
          <a:p>
            <a:pPr marL="1812925" lvl="3" indent="-441325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b="1" dirty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Ease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 and </a:t>
            </a:r>
            <a:r>
              <a:rPr lang="en-US" sz="3000" b="1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Speed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of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Construction</a:t>
            </a:r>
            <a:endParaRPr lang="en-US" sz="3000" dirty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2 to 3 Week </a:t>
            </a:r>
            <a:r>
              <a:rPr lang="en-US" sz="3000" b="1" u="sng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Standard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 Lead Time</a:t>
            </a: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29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The Most Sustainable Solution in the Industry</a:t>
            </a:r>
          </a:p>
          <a:p>
            <a:pPr marL="1812925" lvl="3" indent="-441325" eaLnBrk="1" hangingPunct="1"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LEED Points </a:t>
            </a:r>
            <a:r>
              <a:rPr lang="en-US" sz="2100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(Regional Materials, Local Labor)</a:t>
            </a:r>
            <a:endParaRPr lang="en-US" sz="2100" dirty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81000"/>
            <a:ext cx="899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rPr>
              <a:t>Why use NxtWall Demountable Wall Systems?</a:t>
            </a:r>
            <a:endParaRPr lang="en-US" sz="3200" dirty="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58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Gregg\Desktop\DEL\Image_0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61913"/>
            <a:ext cx="8477250" cy="673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4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Gregg\Desktop\DEL\Image_0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704850"/>
            <a:ext cx="8763000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65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Gregg\Desktop\DEL\Image_0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471988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regg\Desktop\DEL\Image_0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6" y="609600"/>
            <a:ext cx="4067174" cy="542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regg\Desktop\DEL\Image_00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429000"/>
            <a:ext cx="4476750" cy="321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9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1295400" y="5105400"/>
            <a:ext cx="64008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www.nxtwall.com</a:t>
            </a:r>
            <a:endParaRPr lang="en-US" sz="6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95400" y="5867400"/>
            <a:ext cx="64008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269-488-2752</a:t>
            </a:r>
            <a:endParaRPr lang="en-US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304800"/>
            <a:ext cx="6019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4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626269" y="228600"/>
            <a:ext cx="7891462" cy="584775"/>
          </a:xfrm>
          <a:noFill/>
        </p:spPr>
        <p:txBody>
          <a:bodyPr wrap="square" rtlCol="0">
            <a:spAutoFit/>
          </a:bodyPr>
          <a:lstStyle/>
          <a:p>
            <a:r>
              <a:rPr lang="en-CA" sz="3200" dirty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+mn-ea"/>
                <a:cs typeface="+mn-cs"/>
              </a:rPr>
              <a:t>Sustainability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838200" y="1517302"/>
            <a:ext cx="7467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M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eet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the needs of the present without compromising the ability of future generations to meet their own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needs.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950913" y="3200400"/>
            <a:ext cx="7202487" cy="3403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95400" lvl="2" indent="-381000" algn="just">
              <a:lnSpc>
                <a:spcPct val="40000"/>
              </a:lnSpc>
              <a:buClr>
                <a:srgbClr val="92D050"/>
              </a:buClr>
              <a:buSzPct val="140000"/>
              <a:buFont typeface="Symbol" pitchFamily="18" charset="2"/>
              <a:buNone/>
              <a:tabLst>
                <a:tab pos="7983538" algn="l"/>
              </a:tabLst>
              <a:defRPr/>
            </a:pPr>
            <a:endParaRPr lang="en-CA" dirty="0" smtClean="0">
              <a:latin typeface="Eurostile" pitchFamily="34" charset="0"/>
              <a:cs typeface="Times New Roman" pitchFamily="18" charset="0"/>
            </a:endParaRPr>
          </a:p>
          <a:p>
            <a:pPr marL="1812925" lvl="3" indent="-441325" algn="just">
              <a:lnSpc>
                <a:spcPct val="0"/>
              </a:lnSpc>
              <a:buClr>
                <a:srgbClr val="92D050"/>
              </a:buClr>
              <a:buSzPct val="140000"/>
              <a:buFont typeface="Wingdings" pitchFamily="2" charset="2"/>
              <a:buChar char="q"/>
              <a:tabLst>
                <a:tab pos="7983538" algn="l"/>
              </a:tabLst>
              <a:defRPr/>
            </a:pPr>
            <a:endParaRPr lang="en-US" sz="2800" dirty="0" smtClean="0">
              <a:latin typeface="Eurostile" pitchFamily="34" charset="0"/>
              <a:cs typeface="Times New Roman" pitchFamily="18" charset="0"/>
            </a:endParaRP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Recycled and recyclable content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Outstanding product reuse strategy</a:t>
            </a:r>
          </a:p>
          <a:p>
            <a:pPr marL="1371600" lvl="3" indent="0">
              <a:buClr>
                <a:srgbClr val="74B230"/>
              </a:buClr>
              <a:buSzPct val="140000"/>
              <a:buNone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       (Reusable and reconfigurable)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Regional materials as needed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Supports worker comfort, safety and health</a:t>
            </a: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latin typeface="Eurostile" pitchFamily="34" charset="0"/>
              <a:cs typeface="Times New Roman" pitchFamily="18" charset="0"/>
            </a:endParaRPr>
          </a:p>
          <a:p>
            <a:pPr marL="1812925" lvl="3" indent="-441325">
              <a:buClr>
                <a:srgbClr val="74B230"/>
              </a:buClr>
              <a:buSzPct val="140000"/>
              <a:buFont typeface="Arial" pitchFamily="34" charset="0"/>
              <a:buChar char="•"/>
              <a:tabLst>
                <a:tab pos="7983538" algn="l"/>
              </a:tabLst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Eurostile" pitchFamily="34" charset="0"/>
                <a:cs typeface="Times New Roman" pitchFamily="18" charset="0"/>
              </a:rPr>
              <a:t>Supports daylight harvesting</a:t>
            </a:r>
          </a:p>
        </p:txBody>
      </p:sp>
    </p:spTree>
    <p:extLst>
      <p:ext uri="{BB962C8B-B14F-4D97-AF65-F5344CB8AC3E}">
        <p14:creationId xmlns:p14="http://schemas.microsoft.com/office/powerpoint/2010/main" val="309779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26269" y="228600"/>
            <a:ext cx="7891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3200" dirty="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+mn-ea"/>
                <a:cs typeface="+mn-cs"/>
              </a:rPr>
              <a:t>Who We Serve</a:t>
            </a:r>
            <a:endParaRPr lang="en-CA" sz="3200" dirty="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+mn-ea"/>
              <a:cs typeface="+mn-cs"/>
            </a:endParaRPr>
          </a:p>
        </p:txBody>
      </p:sp>
      <p:pic>
        <p:nvPicPr>
          <p:cNvPr id="5" name="Picture 16" descr="http://coalzoom.com/pictures/AEP%20l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3015" y="4431997"/>
            <a:ext cx="1042005" cy="521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foxhunterstyresandalloys.com/images/logos/michelin_log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8867" y="3537640"/>
            <a:ext cx="1521465" cy="47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0272" y="6310171"/>
            <a:ext cx="1485730" cy="33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04" y="4382055"/>
            <a:ext cx="686587" cy="68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6595" y="4545259"/>
            <a:ext cx="1440706" cy="36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1970" y="1532853"/>
            <a:ext cx="1437894" cy="32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405" y="3467156"/>
            <a:ext cx="1615169" cy="39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2630" y="2678356"/>
            <a:ext cx="1159320" cy="35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9580" y="1581442"/>
            <a:ext cx="1221225" cy="31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1444" y="1510502"/>
            <a:ext cx="1502735" cy="48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751" y="2194368"/>
            <a:ext cx="669704" cy="83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751" y="5810675"/>
            <a:ext cx="720354" cy="72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8554" y="4521976"/>
            <a:ext cx="595608" cy="59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4029" y="5354665"/>
            <a:ext cx="1558891" cy="4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0177" y="3596093"/>
            <a:ext cx="772388" cy="23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3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0608" y="6221059"/>
            <a:ext cx="1063143" cy="40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9082" y="5557265"/>
            <a:ext cx="917326" cy="45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0574" y="1335228"/>
            <a:ext cx="778654" cy="64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5215" y="2489347"/>
            <a:ext cx="1328153" cy="42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 descr="https://evbdn.eventbrite.com/s3-s3/eventlogos/30694277/reguslogoblue.jp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920" y="5439280"/>
            <a:ext cx="1197293" cy="52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http://www.hollandbarstool.com/documents/image/Logos/Collegiate/minnesota.jpg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948" y="3552380"/>
            <a:ext cx="768389" cy="45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http://energyinsurancelebanon.com/ESW/Images/auto_owners_oval_logo.jpg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0360" y="2450431"/>
            <a:ext cx="1184143" cy="40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0" descr="http://upload.wikimedia.org/wikipedia/en/e/e0/Pearson_Education_logo.jpg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3394" y="2644589"/>
            <a:ext cx="720023" cy="42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tctechcrunch2011.files.wordpress.com/2012/03/yahoo-logo.jpg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4399" y="6326397"/>
            <a:ext cx="945465" cy="26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806" y="1260588"/>
            <a:ext cx="995594" cy="79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0107" y="3467156"/>
            <a:ext cx="791493" cy="59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9201" y="4407798"/>
            <a:ext cx="810398" cy="81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2888" y="5557265"/>
            <a:ext cx="1383023" cy="486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0592" y="2314575"/>
            <a:ext cx="1030164" cy="77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5800" y="5831454"/>
            <a:ext cx="810755" cy="81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859" y="4372510"/>
            <a:ext cx="894541" cy="89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1323" y="3398071"/>
            <a:ext cx="1258956" cy="6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9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81000" y="1371600"/>
            <a:ext cx="9144000" cy="545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Work Flow: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 Clean efficient process,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ne Trade group, Low impact on operations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Sustainability: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Recycle, Reuse, LEED, Worker comfort</a:t>
            </a: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Price: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	 Blended price per lineal foot competitive with GC/Trades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Architectural: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 Glass, Colors, Unique shapes, Integration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No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Permits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:	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Most municipalities do not require a permit to install furniture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Quick lead times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 2-3 Week Standard Lead Times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Flexibility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As requirements change so can our walls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Long Term savings:	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Reuse/Repurpose strategy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Tax Advantages: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 Qualifies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as Furniture for accelerated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depreciation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Speed:	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	 No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delays as with typical gypsum board construction. Eliminate debris,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	   sanding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finishing and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painting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Experience:	 NxtWall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has the expertise, experience and the performance to provide a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	   successful project on time and on budget	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26269" y="228600"/>
            <a:ext cx="7891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3200" dirty="0" smtClean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  <a:ea typeface="+mn-ea"/>
                <a:cs typeface="+mn-cs"/>
              </a:rPr>
              <a:t>The NxtWall Advantage</a:t>
            </a:r>
            <a:endParaRPr lang="en-CA" sz="3200" dirty="0">
              <a:solidFill>
                <a:schemeClr val="tx2">
                  <a:lumMod val="50000"/>
                </a:schemeClr>
              </a:solidFill>
              <a:latin typeface="Eras Medium ITC" panose="020B06020305040208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0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680" y="2738438"/>
            <a:ext cx="8318641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-152400"/>
            <a:ext cx="4724399" cy="1752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81100" y="1349514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rPr>
              <a:t>Chicago</a:t>
            </a:r>
            <a:r>
              <a:rPr lang="en-US" sz="4000" b="1" dirty="0" smtClean="0"/>
              <a:t>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rPr>
              <a:t>Showroom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057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rPr>
              <a:t>401 North Franklin, Suite 4E, Chicago, IL  60654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14512" y="5791200"/>
            <a:ext cx="551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Adjacent to The Merchandise Mart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39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676400"/>
            <a:ext cx="4699000" cy="3524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71600" y="2286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/>
              <a:t>FLEX WALL SERIES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00650" y="1447800"/>
            <a:ext cx="3810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3” thick wall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Floor to ceiling / Freestanding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Wall board can be any  ½” material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Easily incorporate glass and solids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Single or double pane glass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Universal swing doors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Great acoustical performance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Wide trim option (Genesis)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Integrated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white boards,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tackable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surfaces, power/data,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lectric privacy glass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, etc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560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751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2860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tx2">
                    <a:lumMod val="50000"/>
                  </a:schemeClr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 dirty="0"/>
              <a:t>FLEX WALL </a:t>
            </a:r>
            <a:r>
              <a:rPr lang="en-US" dirty="0" smtClean="0"/>
              <a:t>SERIES DESCRIPTION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899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The Flex Series is one of the most flexible, sustainable and affordable wall systems available on the market. It offers numerous options that are not commonly found within a demountable wall system.  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The Flex wall system fits the needs of your workspace – both today and tomorrow’s needs.</a:t>
            </a: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Designed to accommodate reconfigurations with ease, Flex systems are easily switched from solid panels to glass to whiteboard and even to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tackable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fabric panels, all with minimal interruption and downtime. 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4157722"/>
            <a:ext cx="3981450" cy="2331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41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02640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6894</TotalTime>
  <Words>274</Words>
  <Application>Microsoft Office PowerPoint</Application>
  <PresentationFormat>On-screen Show (4:3)</PresentationFormat>
  <Paragraphs>112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Sustainability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NxtWall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NxtWall - The Sustainable Solution</dc:title>
  <dc:subject>NxtWall Demountable Walls Presentation</dc:subject>
  <dc:creator>NxtWall</dc:creator>
  <cp:keywords>demountable walls presentation, movable walls, glass office walls, sustainable walls, wall partitions, partition wall systems</cp:keywords>
  <cp:lastModifiedBy>Gregg</cp:lastModifiedBy>
  <cp:revision>135</cp:revision>
  <dcterms:created xsi:type="dcterms:W3CDTF">2013-06-28T14:13:20Z</dcterms:created>
  <dcterms:modified xsi:type="dcterms:W3CDTF">2015-06-19T20:36:10Z</dcterms:modified>
</cp:coreProperties>
</file>