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22" r:id="rId2"/>
    <p:sldId id="324" r:id="rId3"/>
    <p:sldId id="327" r:id="rId4"/>
    <p:sldId id="325" r:id="rId5"/>
    <p:sldId id="328" r:id="rId6"/>
    <p:sldId id="326" r:id="rId7"/>
    <p:sldId id="274" r:id="rId8"/>
    <p:sldId id="276" r:id="rId9"/>
    <p:sldId id="265" r:id="rId10"/>
    <p:sldId id="266" r:id="rId11"/>
    <p:sldId id="267" r:id="rId12"/>
    <p:sldId id="268" r:id="rId13"/>
    <p:sldId id="269" r:id="rId14"/>
    <p:sldId id="306" r:id="rId15"/>
    <p:sldId id="317" r:id="rId16"/>
    <p:sldId id="318" r:id="rId17"/>
    <p:sldId id="319" r:id="rId18"/>
    <p:sldId id="323" r:id="rId19"/>
    <p:sldId id="272" r:id="rId20"/>
    <p:sldId id="310" r:id="rId21"/>
    <p:sldId id="278" r:id="rId22"/>
    <p:sldId id="260" r:id="rId23"/>
    <p:sldId id="307" r:id="rId24"/>
    <p:sldId id="259" r:id="rId25"/>
    <p:sldId id="309" r:id="rId26"/>
    <p:sldId id="298" r:id="rId27"/>
    <p:sldId id="297" r:id="rId28"/>
    <p:sldId id="281" r:id="rId29"/>
    <p:sldId id="293" r:id="rId30"/>
    <p:sldId id="285" r:id="rId31"/>
    <p:sldId id="286" r:id="rId32"/>
    <p:sldId id="315" r:id="rId33"/>
    <p:sldId id="313" r:id="rId34"/>
    <p:sldId id="314" r:id="rId35"/>
    <p:sldId id="299" r:id="rId36"/>
    <p:sldId id="311" r:id="rId37"/>
    <p:sldId id="312" r:id="rId38"/>
    <p:sldId id="289" r:id="rId39"/>
    <p:sldId id="258" r:id="rId40"/>
    <p:sldId id="262" r:id="rId41"/>
    <p:sldId id="294" r:id="rId42"/>
    <p:sldId id="320" r:id="rId43"/>
    <p:sldId id="296" r:id="rId44"/>
    <p:sldId id="302" r:id="rId45"/>
    <p:sldId id="321" r:id="rId46"/>
    <p:sldId id="295" r:id="rId47"/>
    <p:sldId id="29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EADC85-FB55-44DE-8514-016B7E9626D2}" type="slidenum">
              <a:rPr lang="fr-CA" sz="1200"/>
              <a:pPr eaLnBrk="1" hangingPunct="1"/>
              <a:t>8</a:t>
            </a:fld>
            <a:endParaRPr lang="fr-CA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7405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8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forddictionaries.com/us/words/key-to-pronunciation-u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image" Target="../media/image71.jpeg"/><Relationship Id="rId3" Type="http://schemas.openxmlformats.org/officeDocument/2006/relationships/image" Target="../media/image48.jpeg"/><Relationship Id="rId21" Type="http://schemas.openxmlformats.org/officeDocument/2006/relationships/image" Target="../media/image66.png"/><Relationship Id="rId34" Type="http://schemas.openxmlformats.org/officeDocument/2006/relationships/image" Target="../media/image79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70.jpeg"/><Relationship Id="rId33" Type="http://schemas.openxmlformats.org/officeDocument/2006/relationships/image" Target="../media/image78.png"/><Relationship Id="rId2" Type="http://schemas.openxmlformats.org/officeDocument/2006/relationships/image" Target="../media/image47.jpe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jpeg"/><Relationship Id="rId32" Type="http://schemas.openxmlformats.org/officeDocument/2006/relationships/image" Target="../media/image77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jpeg"/><Relationship Id="rId28" Type="http://schemas.openxmlformats.org/officeDocument/2006/relationships/image" Target="../media/image73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31" Type="http://schemas.openxmlformats.org/officeDocument/2006/relationships/image" Target="../media/image76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openxmlformats.org/officeDocument/2006/relationships/image" Target="../media/image72.jpeg"/><Relationship Id="rId30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05000" y="21336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Sustainable Solution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152400"/>
            <a:ext cx="18589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Kalamazoo, MI</a:t>
            </a:r>
          </a:p>
          <a:p>
            <a:pPr algn="ctr"/>
            <a:r>
              <a:rPr lang="en-US" sz="1100" dirty="0" smtClean="0"/>
              <a:t>Headquarters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6686" y="152400"/>
            <a:ext cx="20211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Downtown Chicago</a:t>
            </a:r>
          </a:p>
          <a:p>
            <a:pPr algn="ctr"/>
            <a:r>
              <a:rPr lang="en-US" sz="1100" dirty="0" smtClean="0"/>
              <a:t>Corporate Showroom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" r="15845" b="9246"/>
          <a:stretch/>
        </p:blipFill>
        <p:spPr>
          <a:xfrm>
            <a:off x="76200" y="3092337"/>
            <a:ext cx="4419600" cy="32322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1830" b="7434"/>
          <a:stretch/>
        </p:blipFill>
        <p:spPr bwMode="auto">
          <a:xfrm>
            <a:off x="4686300" y="3113014"/>
            <a:ext cx="4400053" cy="32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62600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Flex Series: Endless Glass/Solids options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62600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View Series: Center Pane Glass 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-228600"/>
            <a:ext cx="7573920" cy="28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3340"/>
            <a:ext cx="6477000" cy="67284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46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0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52400"/>
            <a:ext cx="8788400" cy="6591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6400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0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28600"/>
            <a:ext cx="857250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6172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46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33400"/>
            <a:ext cx="89154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90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007"/>
            <a:ext cx="7734300" cy="6522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76200"/>
            <a:ext cx="8869680" cy="67194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-152400"/>
            <a:ext cx="4917964" cy="183426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508046"/>
            <a:ext cx="8229600" cy="512135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b="1" dirty="0" smtClean="0"/>
          </a:p>
          <a:p>
            <a:r>
              <a:rPr lang="en-US" b="1" dirty="0" smtClean="0"/>
              <a:t>Manufactured in the USA</a:t>
            </a:r>
          </a:p>
          <a:p>
            <a:pPr marL="0" indent="0">
              <a:buFont typeface="Arial" pitchFamily="34" charset="0"/>
              <a:buNone/>
            </a:pPr>
            <a:endParaRPr lang="en-US" b="1" dirty="0" smtClean="0"/>
          </a:p>
          <a:p>
            <a:r>
              <a:rPr lang="en-US" b="1" dirty="0" smtClean="0"/>
              <a:t>Privately Owned</a:t>
            </a:r>
          </a:p>
          <a:p>
            <a:endParaRPr lang="en-US" b="1" dirty="0" smtClean="0"/>
          </a:p>
          <a:p>
            <a:r>
              <a:rPr lang="en-US" b="1" dirty="0" smtClean="0"/>
              <a:t>Focused </a:t>
            </a:r>
            <a:r>
              <a:rPr lang="en-US" b="1" dirty="0"/>
              <a:t>on offering great aesthetics, flexible </a:t>
            </a:r>
            <a:r>
              <a:rPr lang="en-US" b="1" dirty="0" smtClean="0"/>
              <a:t>design and sustainable </a:t>
            </a:r>
            <a:r>
              <a:rPr lang="en-US" b="1" dirty="0"/>
              <a:t>products</a:t>
            </a:r>
          </a:p>
          <a:p>
            <a:endParaRPr lang="en-US" b="1" dirty="0" smtClean="0"/>
          </a:p>
          <a:p>
            <a:r>
              <a:rPr lang="en-US" b="1" dirty="0" smtClean="0"/>
              <a:t>Core Values  </a:t>
            </a:r>
            <a:r>
              <a:rPr lang="en-US" b="1" dirty="0" smtClean="0"/>
              <a:t>(Aesthetics </a:t>
            </a:r>
            <a:r>
              <a:rPr lang="en-US" b="1" dirty="0" smtClean="0"/>
              <a:t>- Function – Speed of </a:t>
            </a:r>
            <a:r>
              <a:rPr lang="en-US" b="1" dirty="0" smtClean="0"/>
              <a:t>Construction – Cost) </a:t>
            </a: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Installations in 40+ States</a:t>
            </a:r>
          </a:p>
          <a:p>
            <a:endParaRPr lang="en-US" b="1" dirty="0"/>
          </a:p>
          <a:p>
            <a:r>
              <a:rPr lang="en-US" b="1" dirty="0" smtClean="0"/>
              <a:t>Headquarters located in Kalamazoo, MI</a:t>
            </a:r>
          </a:p>
          <a:p>
            <a:endParaRPr lang="en-US" b="1" dirty="0"/>
          </a:p>
          <a:p>
            <a:r>
              <a:rPr lang="en-US" b="1" dirty="0" smtClean="0"/>
              <a:t>Corporate Showroom Downtown Chicago near the Merchandise Mart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810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is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1371600"/>
            <a:ext cx="4724399" cy="914400"/>
          </a:xfrm>
        </p:spPr>
        <p:txBody>
          <a:bodyPr>
            <a:normAutofit/>
          </a:bodyPr>
          <a:lstStyle/>
          <a:p>
            <a:pPr marL="342900" indent="-342900" algn="ctr" eaLnBrk="1" hangingPunct="1">
              <a:buFont typeface="Wingdings" pitchFamily="2" charset="2"/>
              <a:buNone/>
              <a:tabLst>
                <a:tab pos="7983538" algn="l"/>
              </a:tabLst>
              <a:defRPr/>
            </a:pPr>
            <a:r>
              <a:rPr lang="en-CA" sz="3400" dirty="0" smtClean="0">
                <a:latin typeface="Eurostile" pitchFamily="34" charset="0"/>
                <a:cs typeface="Times New Roman" pitchFamily="18" charset="0"/>
              </a:rPr>
              <a:t>Demountable Walls?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85800" y="2286000"/>
            <a:ext cx="9144000" cy="4038600"/>
          </a:xfrm>
        </p:spPr>
        <p:txBody>
          <a:bodyPr>
            <a:normAutofit fontScale="92500" lnSpcReduction="10000"/>
          </a:bodyPr>
          <a:lstStyle/>
          <a:p>
            <a:pPr marL="1812925" lvl="3" indent="-441325" algn="just" eaLnBrk="1" hangingPunct="1">
              <a:lnSpc>
                <a:spcPct val="0"/>
              </a:lnSpc>
              <a:buClr>
                <a:srgbClr val="92D050"/>
              </a:buClr>
              <a:buSzPct val="140000"/>
              <a:buFontTx/>
              <a:buNone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Field Fit/Stick Built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Simple Kit of Parts</a:t>
            </a:r>
            <a:endParaRPr lang="en-US" sz="24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Ease and Speed of construction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2 </a:t>
            </a: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to 3 week </a:t>
            </a:r>
            <a:r>
              <a:rPr lang="en-US" sz="2400" u="sng" dirty="0" smtClean="0">
                <a:latin typeface="Eurostile" pitchFamily="34" charset="0"/>
                <a:cs typeface="Times New Roman" pitchFamily="18" charset="0"/>
              </a:rPr>
              <a:t>standard</a:t>
            </a: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 Lead Time</a:t>
            </a: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……..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Economical Alternative</a:t>
            </a:r>
            <a:endParaRPr lang="en-US" sz="24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The most Sustainable in the Industry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400" dirty="0" err="1" smtClean="0">
                <a:latin typeface="Eurostile" pitchFamily="34" charset="0"/>
                <a:cs typeface="Times New Roman" pitchFamily="18" charset="0"/>
              </a:rPr>
              <a:t>LEED</a:t>
            </a:r>
            <a:r>
              <a:rPr lang="en-US" sz="2400" dirty="0" smtClean="0">
                <a:latin typeface="Eurostile" pitchFamily="34" charset="0"/>
                <a:cs typeface="Times New Roman" pitchFamily="18" charset="0"/>
              </a:rPr>
              <a:t> Points (Regional Materials, Local Labor)</a:t>
            </a:r>
            <a:endParaRPr lang="en-US" sz="2400" dirty="0"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-157868"/>
            <a:ext cx="4917964" cy="1834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800" y="339804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281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24034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Installation</a:t>
            </a:r>
            <a:endParaRPr lang="en-US" sz="9600" dirty="0"/>
          </a:p>
        </p:txBody>
      </p:sp>
      <p:sp>
        <p:nvSpPr>
          <p:cNvPr id="2" name="TextBox 1"/>
          <p:cNvSpPr txBox="1"/>
          <p:nvPr/>
        </p:nvSpPr>
        <p:spPr>
          <a:xfrm>
            <a:off x="2133600" y="357247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Simple single Office Installation using the Flex Series incorporating Glass and </a:t>
            </a:r>
            <a:r>
              <a:rPr lang="en-US" dirty="0" smtClean="0"/>
              <a:t>Solid.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63362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TO ADVANCE SLIDE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83" y="-152400"/>
            <a:ext cx="5516217" cy="2057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0" y="6248400"/>
            <a:ext cx="29718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86600" y="64886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Area for new office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1400" y="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2057400" y="64770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 with Clearstory and Swing Door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1400" y="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6488668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Customer chose raw Gypsum to be painted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1400" y="116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81200" y="6488668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Installation by </a:t>
            </a:r>
            <a:r>
              <a:rPr lang="en-US" dirty="0">
                <a:solidFill>
                  <a:schemeClr val="bg1"/>
                </a:solidFill>
              </a:rPr>
              <a:t>a two man crew in four hours</a:t>
            </a:r>
          </a:p>
        </p:txBody>
      </p:sp>
    </p:spTree>
    <p:extLst>
      <p:ext uri="{BB962C8B-B14F-4D97-AF65-F5344CB8AC3E}">
        <p14:creationId xmlns:p14="http://schemas.microsoft.com/office/powerpoint/2010/main" val="4347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84" y="-228600"/>
            <a:ext cx="5516216" cy="2057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1509117"/>
            <a:ext cx="73914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Definition of </a:t>
            </a:r>
            <a:r>
              <a:rPr lang="en-US" b="1" i="1" dirty="0" err="1" smtClean="0">
                <a:solidFill>
                  <a:prstClr val="black"/>
                </a:solidFill>
              </a:rPr>
              <a:t>stickbuilt</a:t>
            </a:r>
            <a:r>
              <a:rPr lang="en-US" b="1" dirty="0" smtClean="0">
                <a:solidFill>
                  <a:prstClr val="black"/>
                </a:solidFill>
              </a:rPr>
              <a:t> in </a:t>
            </a:r>
            <a:r>
              <a:rPr lang="en-US" b="1" dirty="0" smtClean="0">
                <a:solidFill>
                  <a:prstClr val="black"/>
                </a:solidFill>
              </a:rPr>
              <a:t>English: </a:t>
            </a:r>
            <a:r>
              <a:rPr lang="en-US" sz="4000" b="1" dirty="0" err="1" smtClean="0">
                <a:solidFill>
                  <a:prstClr val="black"/>
                </a:solidFill>
              </a:rPr>
              <a:t>Stickbuilt</a:t>
            </a:r>
            <a:endParaRPr lang="en-US" sz="4000" b="1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Syllabification: </a:t>
            </a:r>
            <a:r>
              <a:rPr lang="en-US" dirty="0" err="1" smtClean="0">
                <a:solidFill>
                  <a:prstClr val="black"/>
                </a:solidFill>
              </a:rPr>
              <a:t>stick·built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dirty="0" smtClean="0">
                <a:solidFill>
                  <a:prstClr val="black"/>
                </a:solidFill>
                <a:hlinkClick r:id="rId3"/>
              </a:rPr>
              <a:t>Pronunciation</a:t>
            </a:r>
            <a:r>
              <a:rPr lang="en-US" dirty="0" smtClean="0">
                <a:solidFill>
                  <a:prstClr val="black"/>
                </a:solidFill>
                <a:hlinkClick r:id="rId3"/>
              </a:rPr>
              <a:t>: </a:t>
            </a:r>
            <a:r>
              <a:rPr lang="en-US" dirty="0" smtClean="0">
                <a:solidFill>
                  <a:prstClr val="black"/>
                </a:solidFill>
              </a:rPr>
              <a:t>ˈ</a:t>
            </a:r>
            <a:r>
              <a:rPr lang="en-US" dirty="0" err="1" smtClean="0">
                <a:solidFill>
                  <a:prstClr val="black"/>
                </a:solidFill>
              </a:rPr>
              <a:t>stikˌbilt</a:t>
            </a:r>
            <a:r>
              <a:rPr lang="en-US" dirty="0" smtClean="0">
                <a:solidFill>
                  <a:prstClr val="black"/>
                </a:solidFill>
              </a:rPr>
              <a:t>/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Adjective: </a:t>
            </a:r>
            <a:r>
              <a:rPr lang="en-US" dirty="0" smtClean="0">
                <a:solidFill>
                  <a:prstClr val="black"/>
                </a:solidFill>
              </a:rPr>
              <a:t>built </a:t>
            </a:r>
            <a:r>
              <a:rPr lang="en-US" dirty="0" smtClean="0">
                <a:solidFill>
                  <a:prstClr val="black"/>
                </a:solidFill>
              </a:rPr>
              <a:t>piece-by-piece on the premises, rather than constructed from prefabricated units.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13688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Constructed largely or entirely on site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Adaptive to building </a:t>
            </a:r>
            <a:r>
              <a:rPr lang="en-US" b="1" dirty="0" smtClean="0">
                <a:solidFill>
                  <a:prstClr val="black"/>
                </a:solidFill>
              </a:rPr>
              <a:t>conditions</a:t>
            </a:r>
            <a:endParaRPr lang="en-US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Easily change Wall Finishes and Functions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Quick access to Wall cavity for Utility maintenance and Blocking requirements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Simple Kit of Parts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Non Progressive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Non Unitized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Speed of Construction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Efficiently deconstructed when relocating 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Stores efficiently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Appreciates in Value</a:t>
            </a:r>
          </a:p>
          <a:p>
            <a:pPr marL="342900" indent="-342900">
              <a:buFontTx/>
              <a:buAutoNum type="alphaUcParenR"/>
            </a:pPr>
            <a:r>
              <a:rPr lang="en-US" b="1" dirty="0" smtClean="0">
                <a:solidFill>
                  <a:prstClr val="black"/>
                </a:solidFill>
              </a:rPr>
              <a:t>100% recyclable with minimal effort</a:t>
            </a:r>
          </a:p>
        </p:txBody>
      </p:sp>
    </p:spTree>
    <p:extLst>
      <p:ext uri="{BB962C8B-B14F-4D97-AF65-F5344CB8AC3E}">
        <p14:creationId xmlns:p14="http://schemas.microsoft.com/office/powerpoint/2010/main" val="1868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81200" y="2590800"/>
            <a:ext cx="5257800" cy="4287175"/>
            <a:chOff x="1981200" y="2570825"/>
            <a:chExt cx="5257800" cy="4287175"/>
          </a:xfrm>
        </p:grpSpPr>
        <p:grpSp>
          <p:nvGrpSpPr>
            <p:cNvPr id="3" name="Group 2"/>
            <p:cNvGrpSpPr/>
            <p:nvPr/>
          </p:nvGrpSpPr>
          <p:grpSpPr>
            <a:xfrm>
              <a:off x="1981200" y="2570825"/>
              <a:ext cx="5257800" cy="4287175"/>
              <a:chOff x="1981200" y="685800"/>
              <a:chExt cx="5276574" cy="4800600"/>
            </a:xfrm>
            <a:effectLst/>
          </p:grpSpPr>
          <p:pic>
            <p:nvPicPr>
              <p:cNvPr id="2050" name="Picture 2" descr="C:\Users\Jerry\AppData\Local\Microsoft\Windows\Temporary Internet Files\Content.IE5\EJFZCVUC\MC900078812[1].wmf"/>
              <p:cNvPicPr>
                <a:picLocks noChangeAspect="1" noChangeArrowheads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1966"/>
              <a:stretch/>
            </p:blipFill>
            <p:spPr bwMode="auto">
              <a:xfrm>
                <a:off x="1981200" y="685800"/>
                <a:ext cx="5124174" cy="4756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5486400" y="4876800"/>
                <a:ext cx="1771374" cy="60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38400" y="4724400"/>
                <a:ext cx="1981200" cy="76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362200" y="3733800"/>
              <a:ext cx="1981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New Managers Office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33800" y="2895600"/>
              <a:ext cx="1981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Add Glass to Conf. Room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91200" y="3962400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Color</a:t>
              </a:r>
              <a:endParaRPr lang="en-US" sz="14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14400" y="247471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With                      Change </a:t>
            </a:r>
            <a:r>
              <a:rPr lang="en-US" sz="3600" dirty="0" smtClean="0"/>
              <a:t>is </a:t>
            </a:r>
            <a:r>
              <a:rPr lang="en-US" sz="3600" dirty="0" smtClean="0"/>
              <a:t>Good</a:t>
            </a:r>
            <a:endParaRPr lang="en-US" sz="3600" dirty="0" smtClean="0"/>
          </a:p>
          <a:p>
            <a:pPr algn="ctr"/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609600" y="1295400"/>
            <a:ext cx="777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With a Stick Built Demountable Wall/Partition it is easy to reconfigure your space, change wall color, add features (Whiteboards, Chalkboards, Fabric Panels, Glass, 3-Form, Architectural applied materials…) or access the wall cavity for mechanical purposes.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733800" y="838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&amp; Easy……….</a:t>
            </a:r>
            <a:endParaRPr lang="en-US" sz="2800" dirty="0"/>
          </a:p>
        </p:txBody>
      </p:sp>
      <p:sp>
        <p:nvSpPr>
          <p:cNvPr id="19" name="Freeform 18"/>
          <p:cNvSpPr/>
          <p:nvPr/>
        </p:nvSpPr>
        <p:spPr>
          <a:xfrm>
            <a:off x="2496967" y="4800600"/>
            <a:ext cx="1617833" cy="375977"/>
          </a:xfrm>
          <a:custGeom>
            <a:avLst/>
            <a:gdLst>
              <a:gd name="connsiteX0" fmla="*/ 1593960 w 1617833"/>
              <a:gd name="connsiteY0" fmla="*/ 50995 h 375977"/>
              <a:gd name="connsiteX1" fmla="*/ 1540171 w 1617833"/>
              <a:gd name="connsiteY1" fmla="*/ 42030 h 375977"/>
              <a:gd name="connsiteX2" fmla="*/ 1414666 w 1617833"/>
              <a:gd name="connsiteY2" fmla="*/ 24101 h 375977"/>
              <a:gd name="connsiteX3" fmla="*/ 1082971 w 1617833"/>
              <a:gd name="connsiteY3" fmla="*/ 6171 h 375977"/>
              <a:gd name="connsiteX4" fmla="*/ 428548 w 1617833"/>
              <a:gd name="connsiteY4" fmla="*/ 15136 h 375977"/>
              <a:gd name="connsiteX5" fmla="*/ 168571 w 1617833"/>
              <a:gd name="connsiteY5" fmla="*/ 24101 h 375977"/>
              <a:gd name="connsiteX6" fmla="*/ 141677 w 1617833"/>
              <a:gd name="connsiteY6" fmla="*/ 33065 h 375977"/>
              <a:gd name="connsiteX7" fmla="*/ 43066 w 1617833"/>
              <a:gd name="connsiteY7" fmla="*/ 50995 h 375977"/>
              <a:gd name="connsiteX8" fmla="*/ 34101 w 1617833"/>
              <a:gd name="connsiteY8" fmla="*/ 275112 h 375977"/>
              <a:gd name="connsiteX9" fmla="*/ 25136 w 1617833"/>
              <a:gd name="connsiteY9" fmla="*/ 310971 h 375977"/>
              <a:gd name="connsiteX10" fmla="*/ 347866 w 1617833"/>
              <a:gd name="connsiteY10" fmla="*/ 328901 h 375977"/>
              <a:gd name="connsiteX11" fmla="*/ 1602924 w 1617833"/>
              <a:gd name="connsiteY11" fmla="*/ 319936 h 375977"/>
              <a:gd name="connsiteX12" fmla="*/ 1593960 w 1617833"/>
              <a:gd name="connsiteY12" fmla="*/ 50995 h 37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17833" h="375977">
                <a:moveTo>
                  <a:pt x="1593960" y="50995"/>
                </a:moveTo>
                <a:cubicBezTo>
                  <a:pt x="1583501" y="4677"/>
                  <a:pt x="1558165" y="44601"/>
                  <a:pt x="1540171" y="42030"/>
                </a:cubicBezTo>
                <a:cubicBezTo>
                  <a:pt x="1383057" y="19584"/>
                  <a:pt x="1543040" y="45495"/>
                  <a:pt x="1414666" y="24101"/>
                </a:cubicBezTo>
                <a:cubicBezTo>
                  <a:pt x="1293921" y="-16147"/>
                  <a:pt x="1369488" y="6171"/>
                  <a:pt x="1082971" y="6171"/>
                </a:cubicBezTo>
                <a:cubicBezTo>
                  <a:pt x="864810" y="6171"/>
                  <a:pt x="646689" y="12148"/>
                  <a:pt x="428548" y="15136"/>
                </a:cubicBezTo>
                <a:cubicBezTo>
                  <a:pt x="341889" y="18124"/>
                  <a:pt x="255113" y="18692"/>
                  <a:pt x="168571" y="24101"/>
                </a:cubicBezTo>
                <a:cubicBezTo>
                  <a:pt x="159140" y="24690"/>
                  <a:pt x="150943" y="31212"/>
                  <a:pt x="141677" y="33065"/>
                </a:cubicBezTo>
                <a:cubicBezTo>
                  <a:pt x="-18885" y="65177"/>
                  <a:pt x="149342" y="24425"/>
                  <a:pt x="43066" y="50995"/>
                </a:cubicBezTo>
                <a:cubicBezTo>
                  <a:pt x="40078" y="125701"/>
                  <a:pt x="39245" y="200524"/>
                  <a:pt x="34101" y="275112"/>
                </a:cubicBezTo>
                <a:cubicBezTo>
                  <a:pt x="33253" y="287404"/>
                  <a:pt x="28521" y="299124"/>
                  <a:pt x="25136" y="310971"/>
                </a:cubicBezTo>
                <a:cubicBezTo>
                  <a:pt x="-12640" y="443183"/>
                  <a:pt x="-65454" y="333571"/>
                  <a:pt x="347866" y="328901"/>
                </a:cubicBezTo>
                <a:lnTo>
                  <a:pt x="1602924" y="319936"/>
                </a:lnTo>
                <a:cubicBezTo>
                  <a:pt x="1636459" y="219335"/>
                  <a:pt x="1604419" y="97313"/>
                  <a:pt x="1593960" y="509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514600" y="48006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Hang Monitor #303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53" y="76200"/>
            <a:ext cx="2247347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Jerry\AppData\Local\Microsoft\Windows\Temporary Internet Files\Content.IE5\E1HYE28U\MC900238373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303" y="4419600"/>
            <a:ext cx="3507297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102114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You </a:t>
            </a:r>
            <a:r>
              <a:rPr lang="en-US" sz="4800" dirty="0" smtClean="0"/>
              <a:t>can take it with </a:t>
            </a:r>
            <a:r>
              <a:rPr lang="en-US" sz="4800" dirty="0" smtClean="0"/>
              <a:t>you</a:t>
            </a:r>
            <a:endParaRPr lang="en-US" sz="4800" dirty="0" smtClean="0"/>
          </a:p>
          <a:p>
            <a:pPr algn="ctr"/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771471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NxtWall Demountable Walls/Partitions are classified as Furniture.  They can be quickly dismantled and packaged to relocate across the hall or across the Country.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6153" y="2990671"/>
            <a:ext cx="7709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your new space has taller ceilings or wider areas the existing framework can be modified to fit and supplemented with new parts saving you time and money.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1910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When packaging and storing the Simple Kit of Parts reduces your Storage footprint when compared to non Stick Built Systems.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19800"/>
            <a:ext cx="2247347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-152400"/>
            <a:ext cx="4114800" cy="153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" name="Group 12287"/>
          <p:cNvGrpSpPr/>
          <p:nvPr/>
        </p:nvGrpSpPr>
        <p:grpSpPr>
          <a:xfrm>
            <a:off x="4311203" y="3124200"/>
            <a:ext cx="3537397" cy="3330526"/>
            <a:chOff x="2362200" y="914400"/>
            <a:chExt cx="5410200" cy="49530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743200" y="4267200"/>
              <a:ext cx="838200" cy="9906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581400" y="4267200"/>
              <a:ext cx="381000" cy="3810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962400" y="3124200"/>
              <a:ext cx="838200" cy="15240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800600" y="3124200"/>
              <a:ext cx="457200" cy="6096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5257800" y="1828800"/>
              <a:ext cx="838200" cy="19050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096000" y="1828800"/>
              <a:ext cx="381000" cy="5334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6477000" y="914400"/>
              <a:ext cx="762000" cy="144780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362200" y="914400"/>
              <a:ext cx="0" cy="49530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362200" y="5867400"/>
              <a:ext cx="54102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89" name="Rectangle 12288"/>
          <p:cNvSpPr/>
          <p:nvPr/>
        </p:nvSpPr>
        <p:spPr>
          <a:xfrm>
            <a:off x="-381000" y="304800"/>
            <a:ext cx="990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Price </a:t>
            </a:r>
            <a:r>
              <a:rPr lang="en-US" sz="3600" dirty="0"/>
              <a:t>is what you pay. Value is what you </a:t>
            </a:r>
            <a:r>
              <a:rPr lang="en-US" sz="3600" dirty="0" smtClean="0"/>
              <a:t>get</a:t>
            </a:r>
            <a:endParaRPr lang="en-US" sz="3600" dirty="0"/>
          </a:p>
        </p:txBody>
      </p:sp>
      <p:sp>
        <p:nvSpPr>
          <p:cNvPr id="36" name="TextBox 35"/>
          <p:cNvSpPr txBox="1"/>
          <p:nvPr/>
        </p:nvSpPr>
        <p:spPr>
          <a:xfrm>
            <a:off x="609600" y="1360944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NxtWall Demountable Walls/Partitions actually appreciate throughout their lifecycle.  The first time you reconfigure a space or relocate a Stick Built Demountable Wall your investment is recovered..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708" y="5701632"/>
            <a:ext cx="2247347" cy="838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2" r="7442"/>
          <a:stretch/>
        </p:blipFill>
        <p:spPr>
          <a:xfrm>
            <a:off x="685800" y="2895600"/>
            <a:ext cx="3048000" cy="366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2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84" y="-76200"/>
            <a:ext cx="5516216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9200" y="242947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/>
              <a:t>Wall SERIES</a:t>
            </a:r>
            <a:endParaRPr lang="en-US" sz="5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3166408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Flex	= </a:t>
            </a:r>
            <a:r>
              <a:rPr lang="en-US" sz="5400" dirty="0" smtClean="0"/>
              <a:t>Glass/Solid</a:t>
            </a:r>
            <a:endParaRPr lang="en-US" sz="5400" dirty="0" smtClean="0"/>
          </a:p>
          <a:p>
            <a:r>
              <a:rPr lang="en-US" sz="6000" b="1" dirty="0" smtClean="0"/>
              <a:t>View	= </a:t>
            </a:r>
            <a:r>
              <a:rPr lang="en-US" sz="5400" dirty="0" smtClean="0"/>
              <a:t>Glass </a:t>
            </a:r>
            <a:r>
              <a:rPr lang="en-US" sz="5400" dirty="0" smtClean="0"/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val="9510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2362200"/>
            <a:ext cx="4699000" cy="3524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1524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Flex</a:t>
            </a:r>
            <a:r>
              <a:rPr lang="en-US" sz="8000" dirty="0" smtClean="0"/>
              <a:t> Wall Series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" y="2209800"/>
            <a:ext cx="441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3” Thick </a:t>
            </a:r>
            <a:r>
              <a:rPr lang="en-US" dirty="0" smtClean="0"/>
              <a:t>Wall</a:t>
            </a:r>
          </a:p>
          <a:p>
            <a:pPr lvl="1"/>
            <a:r>
              <a:rPr lang="en-US" dirty="0" smtClean="0"/>
              <a:t>Floor </a:t>
            </a:r>
            <a:r>
              <a:rPr lang="en-US" dirty="0" smtClean="0"/>
              <a:t>to Ceiling/Freestanding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Board can be any ½” material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Easily Incorporate Glass and Solids.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Single or Double pane Glass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Barn and Pocket Door Options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Great Acoustical Performance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Wide Trim option (Genesis)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Integrated White Board, </a:t>
            </a:r>
            <a:r>
              <a:rPr lang="en-US" dirty="0" err="1"/>
              <a:t>Tackable</a:t>
            </a:r>
            <a:r>
              <a:rPr lang="en-US" dirty="0"/>
              <a:t> Surface, Fabric, Electrical, Electric Privacy Glass, etc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4” </a:t>
            </a:r>
            <a:r>
              <a:rPr lang="en-US" dirty="0" smtClean="0"/>
              <a:t>Thick (Genesis) Side wall option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40" y="6324600"/>
            <a:ext cx="1577160" cy="5882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11824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Endless Solids &amp; Glass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556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5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ject009CorridorwithOpaquesegent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64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10400" y="6172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400" y="6172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839200" cy="66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6172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09600"/>
            <a:ext cx="88011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62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76200"/>
            <a:ext cx="6553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7400" y="6172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Trim with Matching Wall Board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84253"/>
            <a:ext cx="4752196" cy="356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24150"/>
            <a:ext cx="335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Center Mounted Single Pane Glass 3/8” to 5/8”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Floor to Ceiling or 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Integrated Sliding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Designed as a stand alone Storefront or compliments the Flex Series for a total Office solution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40" y="6324600"/>
            <a:ext cx="1577160" cy="5882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0600" y="1524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View</a:t>
            </a:r>
            <a:r>
              <a:rPr lang="en-US" sz="8000" dirty="0" smtClean="0"/>
              <a:t> </a:t>
            </a:r>
            <a:r>
              <a:rPr lang="en-US" sz="8000" dirty="0" smtClean="0"/>
              <a:t>Wall Series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1219200" y="11824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CENTER MOUNTED GLASS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73" y="152400"/>
            <a:ext cx="4096427" cy="655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0600" y="152400"/>
            <a:ext cx="4038600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5556" b="8889"/>
          <a:stretch/>
        </p:blipFill>
        <p:spPr>
          <a:xfrm>
            <a:off x="152399" y="381000"/>
            <a:ext cx="8817429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6200"/>
            <a:ext cx="5029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88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8" r="9797" b="12162"/>
          <a:stretch/>
        </p:blipFill>
        <p:spPr>
          <a:xfrm>
            <a:off x="140776" y="533400"/>
            <a:ext cx="8850824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6200" y="6477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1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6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2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04" y="90093"/>
            <a:ext cx="4844796" cy="66917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ry\Pictures\2013-01-24 hh\hh 05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304800"/>
            <a:ext cx="6846732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erry\Pictures\2013-01-24 hh\hh 0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52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962400"/>
            <a:ext cx="4152900" cy="27700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04800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Integrated Sliding Door Hardware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6183868"/>
            <a:ext cx="382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Low flexible profile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5562600"/>
            <a:ext cx="361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Polycarbonate option between Glass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5345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6172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0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5791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6031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376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rry\AppData\Local\Microsoft\Windows\Temporary Internet Files\Content.IE5\4RTELJVE\MC900078770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400"/>
            <a:ext cx="4419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09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True Sustainability can only be achieved with a NxtWall System that can adapt to all building environments for all generations.  LANDFILL</a:t>
            </a:r>
          </a:p>
        </p:txBody>
      </p:sp>
      <p:sp>
        <p:nvSpPr>
          <p:cNvPr id="5" name="Donut 4"/>
          <p:cNvSpPr/>
          <p:nvPr/>
        </p:nvSpPr>
        <p:spPr>
          <a:xfrm>
            <a:off x="6553200" y="1600200"/>
            <a:ext cx="650408" cy="591689"/>
          </a:xfrm>
          <a:prstGeom prst="donut">
            <a:avLst>
              <a:gd name="adj" fmla="val 61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5" idx="7"/>
            <a:endCxn id="5" idx="3"/>
          </p:cNvCxnSpPr>
          <p:nvPr/>
        </p:nvCxnSpPr>
        <p:spPr>
          <a:xfrm flipH="1">
            <a:off x="6648450" y="1686851"/>
            <a:ext cx="459908" cy="4183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1000" y="22098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Components used by NxtWall are 100% Recyclable, Reconfigurable and Reusable.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" y="358140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Disassembly is simple and complete without the need for additional Labor to grind, cut and sort.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54102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Minimal Off Site Manufacturing, Local Labor, Condensed Packaging &amp; Freight = </a:t>
            </a:r>
            <a:r>
              <a:rPr lang="en-US" sz="2400" b="1" dirty="0" smtClean="0"/>
              <a:t>REDUCED CARBON FOOTPRINT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169" y="3767667"/>
            <a:ext cx="1543631" cy="5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coalzoom.com/pictures/AEP%20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002" y="4071203"/>
            <a:ext cx="1763594" cy="8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foxhunterstyresandalloys.com/images/logos/michelin_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3916" y="2741183"/>
            <a:ext cx="2575081" cy="8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38" y="6155872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249" y="2374199"/>
            <a:ext cx="10096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518" y="3790950"/>
            <a:ext cx="11620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76200"/>
            <a:ext cx="24383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9931" y="761103"/>
            <a:ext cx="2433637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" y="2990850"/>
            <a:ext cx="27336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432830"/>
            <a:ext cx="1962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481" y="106754"/>
            <a:ext cx="2066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019" y="1535147"/>
            <a:ext cx="2543381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476375"/>
            <a:ext cx="1133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5626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878" y="3124200"/>
            <a:ext cx="17912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094" y="4221327"/>
            <a:ext cx="1008068" cy="1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5" y="762000"/>
            <a:ext cx="26384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32" y="3727559"/>
            <a:ext cx="1307268" cy="40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7225" y="6074313"/>
            <a:ext cx="1799371" cy="69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5331742"/>
            <a:ext cx="15525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02" y="685800"/>
            <a:ext cx="131787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0" y="47625"/>
            <a:ext cx="2247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s://evbdn.eventbrite.com/s3-s3/eventlogos/30694277/reguslogoblue.jp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76" y="5088948"/>
            <a:ext cx="2026420" cy="88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hollandbarstool.com/documents/image/Logos/Collegiate/minnesota.jp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3456616"/>
            <a:ext cx="1300499" cy="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energyinsurancelebanon.com/ESW/Images/auto_owners_oval_logo.jpg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37" y="1905000"/>
            <a:ext cx="200416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upload.wikimedia.org/wikipedia/en/e/e0/Pearson_Education_logo.jp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60" y="1600200"/>
            <a:ext cx="121864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tctechcrunch2011.files.wordpress.com/2012/03/yahoo-logo.jpg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652" y="6202593"/>
            <a:ext cx="1600200" cy="4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56" y="76200"/>
            <a:ext cx="1685044" cy="13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816" y="4361663"/>
            <a:ext cx="1339602" cy="100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39" y="5212339"/>
            <a:ext cx="2340768" cy="8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847" y="1371600"/>
            <a:ext cx="1743553" cy="130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8100" y="5428337"/>
            <a:ext cx="1372203" cy="1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1514012" cy="151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820882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Work Flow</a:t>
            </a:r>
            <a:r>
              <a:rPr lang="en-US" dirty="0" smtClean="0"/>
              <a:t>	Clean efficient process, One Trade Group, low impact on operations</a:t>
            </a:r>
          </a:p>
          <a:p>
            <a:r>
              <a:rPr lang="en-US" b="1" dirty="0" smtClean="0"/>
              <a:t>Sustainability:</a:t>
            </a:r>
            <a:r>
              <a:rPr lang="en-US" dirty="0"/>
              <a:t>	</a:t>
            </a:r>
            <a:r>
              <a:rPr lang="en-US" dirty="0" smtClean="0"/>
              <a:t>Recycle, Reuse, </a:t>
            </a:r>
            <a:r>
              <a:rPr lang="en-US" dirty="0" err="1" smtClean="0"/>
              <a:t>LEED</a:t>
            </a:r>
            <a:r>
              <a:rPr lang="en-US" dirty="0" smtClean="0"/>
              <a:t>, Worker comfort</a:t>
            </a:r>
            <a:endParaRPr lang="en-US" b="1" dirty="0" smtClean="0"/>
          </a:p>
          <a:p>
            <a:r>
              <a:rPr lang="en-US" b="1" dirty="0" smtClean="0"/>
              <a:t>Price:</a:t>
            </a:r>
            <a:r>
              <a:rPr lang="en-US" dirty="0" smtClean="0"/>
              <a:t>		Blended price per lineal foot competitive with GC/Trades</a:t>
            </a:r>
          </a:p>
          <a:p>
            <a:r>
              <a:rPr lang="en-US" b="1" dirty="0" smtClean="0"/>
              <a:t>Architectural:</a:t>
            </a:r>
            <a:r>
              <a:rPr lang="en-US" dirty="0" smtClean="0"/>
              <a:t>	Glass, Colors, unique shapes, integration</a:t>
            </a:r>
          </a:p>
          <a:p>
            <a:r>
              <a:rPr lang="en-US" b="1" dirty="0" smtClean="0"/>
              <a:t>No </a:t>
            </a:r>
            <a:r>
              <a:rPr lang="en-US" b="1" dirty="0"/>
              <a:t>Permits</a:t>
            </a:r>
            <a:r>
              <a:rPr lang="en-US" b="1" dirty="0" smtClean="0"/>
              <a:t>:	</a:t>
            </a:r>
            <a:r>
              <a:rPr lang="en-US" dirty="0" smtClean="0"/>
              <a:t>Most municipalities do not require a permit to install furniture</a:t>
            </a:r>
            <a:endParaRPr lang="en-US" dirty="0"/>
          </a:p>
          <a:p>
            <a:r>
              <a:rPr lang="en-US" b="1" dirty="0"/>
              <a:t>Quick lead times</a:t>
            </a:r>
            <a:r>
              <a:rPr lang="en-US" b="1" dirty="0" smtClean="0"/>
              <a:t>:</a:t>
            </a:r>
            <a:r>
              <a:rPr lang="en-US" dirty="0" smtClean="0"/>
              <a:t>	3-5 Week standard Lead Times</a:t>
            </a:r>
            <a:endParaRPr lang="en-US" dirty="0"/>
          </a:p>
          <a:p>
            <a:r>
              <a:rPr lang="en-US" b="1" dirty="0"/>
              <a:t>Flexibility</a:t>
            </a:r>
            <a:r>
              <a:rPr lang="en-US" b="1" dirty="0" smtClean="0"/>
              <a:t>:</a:t>
            </a:r>
            <a:r>
              <a:rPr lang="en-US" dirty="0"/>
              <a:t>	</a:t>
            </a:r>
            <a:r>
              <a:rPr lang="en-US" dirty="0" smtClean="0"/>
              <a:t>As requirements change so can our Walls</a:t>
            </a:r>
            <a:endParaRPr lang="en-US" dirty="0"/>
          </a:p>
          <a:p>
            <a:r>
              <a:rPr lang="en-US" b="1" dirty="0" smtClean="0"/>
              <a:t>Long Term savings:	</a:t>
            </a:r>
            <a:r>
              <a:rPr lang="en-US" dirty="0" smtClean="0"/>
              <a:t>Reuse/Re-purpose strategy</a:t>
            </a:r>
            <a:endParaRPr lang="en-US" dirty="0"/>
          </a:p>
          <a:p>
            <a:r>
              <a:rPr lang="en-US" b="1" dirty="0" smtClean="0"/>
              <a:t>Tax </a:t>
            </a:r>
            <a:r>
              <a:rPr lang="en-US" b="1" dirty="0" smtClean="0"/>
              <a:t>Advantages</a:t>
            </a:r>
            <a:r>
              <a:rPr lang="en-US" b="1" dirty="0" smtClean="0"/>
              <a:t>:</a:t>
            </a:r>
            <a:r>
              <a:rPr lang="en-US" dirty="0" smtClean="0"/>
              <a:t>	Qualifies </a:t>
            </a:r>
            <a:r>
              <a:rPr lang="en-US" dirty="0"/>
              <a:t>as Furniture for accelerated </a:t>
            </a:r>
            <a:r>
              <a:rPr lang="en-US" dirty="0" smtClean="0"/>
              <a:t>depreciation</a:t>
            </a:r>
            <a:endParaRPr lang="en-US" dirty="0"/>
          </a:p>
          <a:p>
            <a:r>
              <a:rPr lang="en-US" b="1" dirty="0" smtClean="0"/>
              <a:t>Speed </a:t>
            </a:r>
            <a:r>
              <a:rPr lang="en-US" b="1" dirty="0"/>
              <a:t>of </a:t>
            </a:r>
            <a:endParaRPr lang="en-US" b="1" dirty="0" smtClean="0"/>
          </a:p>
          <a:p>
            <a:r>
              <a:rPr lang="en-US" b="1" dirty="0" smtClean="0"/>
              <a:t>Construction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smtClean="0"/>
              <a:t>	No </a:t>
            </a:r>
            <a:r>
              <a:rPr lang="en-US" dirty="0"/>
              <a:t>delays as with typical gypsum board construction. Eliminate debris, </a:t>
            </a:r>
            <a:r>
              <a:rPr lang="en-US" dirty="0" smtClean="0"/>
              <a:t>		sanding</a:t>
            </a:r>
            <a:r>
              <a:rPr lang="en-US" dirty="0"/>
              <a:t>, </a:t>
            </a:r>
            <a:r>
              <a:rPr lang="en-US" dirty="0" smtClean="0"/>
              <a:t>finishing, painting and Environmental Impact</a:t>
            </a:r>
            <a:endParaRPr lang="en-US" dirty="0" smtClean="0"/>
          </a:p>
          <a:p>
            <a:r>
              <a:rPr lang="en-US" b="1" dirty="0" smtClean="0"/>
              <a:t>Experience:	</a:t>
            </a:r>
            <a:r>
              <a:rPr lang="en-US" dirty="0" smtClean="0"/>
              <a:t>Expertise, experience and the performance to</a:t>
            </a:r>
          </a:p>
          <a:p>
            <a:r>
              <a:rPr lang="en-US" dirty="0"/>
              <a:t>	</a:t>
            </a:r>
            <a:r>
              <a:rPr lang="en-US" dirty="0" smtClean="0"/>
              <a:t>	provide a	successful project on time and on budget……. 	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9587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The NxtWall Advantage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2127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671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Demountable Walls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946970"/>
            <a:ext cx="41147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en-US" sz="1600" dirty="0" smtClean="0"/>
              <a:t>Constructed largely or entirely on site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Adaptive to building conditions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Easily change Wall Finishes and Functions</a:t>
            </a:r>
          </a:p>
          <a:p>
            <a:pPr marL="342900" indent="-342900">
              <a:buAutoNum type="alphaUcParenR"/>
            </a:pPr>
            <a:endParaRPr lang="en-US" sz="1600" dirty="0" smtClean="0"/>
          </a:p>
          <a:p>
            <a:pPr marL="342900" indent="-342900">
              <a:buAutoNum type="alphaUcParenR"/>
            </a:pPr>
            <a:r>
              <a:rPr lang="en-US" sz="1600" dirty="0" smtClean="0"/>
              <a:t>Quick access to Wall cavity for Utility maintenance and Blocking requirements</a:t>
            </a:r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Simple Kit of Parts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Non Progressive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Non Unitized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Speed of Construction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Efficiently deconstructed when relocating </a:t>
            </a:r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Stores efficiently</a:t>
            </a:r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Appreciates in Value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100% recyclable with minimal effort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5800" y="1946970"/>
            <a:ext cx="441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en-US" sz="1600" dirty="0" smtClean="0"/>
              <a:t>In a factory (usually outside the USA)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Not adaptive on site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Welded frames must be returned to factory for modification.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Access under a Plastic Track</a:t>
            </a:r>
          </a:p>
          <a:p>
            <a:pPr marL="342900" indent="-342900">
              <a:buAutoNum type="alphaUcParenR"/>
            </a:pPr>
            <a:endParaRPr lang="en-US" sz="1600" dirty="0" smtClean="0"/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Numerous parts complicated to update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Progressive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Unitized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Bulky  </a:t>
            </a:r>
            <a:endParaRPr lang="en-US" sz="1600" dirty="0" smtClean="0"/>
          </a:p>
          <a:p>
            <a:pPr marL="342900" indent="-342900">
              <a:buAutoNum type="alphaUcParenR"/>
            </a:pPr>
            <a:r>
              <a:rPr lang="en-US" sz="1600" dirty="0" smtClean="0"/>
              <a:t>Requires several bins for parts</a:t>
            </a:r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Requires large area to store and protect</a:t>
            </a:r>
          </a:p>
          <a:p>
            <a:pPr marL="342900" indent="-342900">
              <a:buFontTx/>
              <a:buAutoNum type="alphaUcParenR"/>
            </a:pPr>
            <a:r>
              <a:rPr lang="en-US" sz="1600" dirty="0" smtClean="0"/>
              <a:t>Single use and too expensive to update Panels</a:t>
            </a:r>
          </a:p>
          <a:p>
            <a:pPr marL="342900" indent="-342900">
              <a:buAutoNum type="alphaUcParenR"/>
            </a:pPr>
            <a:r>
              <a:rPr lang="en-US" sz="1600" dirty="0" smtClean="0"/>
              <a:t>Labor intensive to recycle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400" y="13716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Unitized/Pre Engineered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3810000" cy="142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38438"/>
            <a:ext cx="8318641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1" y="-152400"/>
            <a:ext cx="4724399" cy="1752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1576" y="13495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Chicago Showroom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057400"/>
            <a:ext cx="678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b="1" dirty="0"/>
              <a:t>401 North Franklin, Suite 4E, Chicago, IL  60654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224" y="5791200"/>
            <a:ext cx="55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 to The Merchandise Mart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-295275"/>
            <a:ext cx="7574445" cy="2809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28956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“The Sustainable Solution”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22860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Partners with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38100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tx2"/>
                </a:solidFill>
              </a:rPr>
              <a:t>www.nxtwall.com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5995</TotalTime>
  <Words>866</Words>
  <Application>Microsoft Office PowerPoint</Application>
  <PresentationFormat>On-screen Show (4:3)</PresentationFormat>
  <Paragraphs>181</Paragraphs>
  <Slides>47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Demountable Walls?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</dc:creator>
  <cp:lastModifiedBy>Jerry</cp:lastModifiedBy>
  <cp:revision>116</cp:revision>
  <dcterms:created xsi:type="dcterms:W3CDTF">2013-06-28T14:13:20Z</dcterms:created>
  <dcterms:modified xsi:type="dcterms:W3CDTF">2014-04-22T18:29:52Z</dcterms:modified>
</cp:coreProperties>
</file>