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40"/>
  </p:notesMasterIdLst>
  <p:sldIdLst>
    <p:sldId id="256" r:id="rId5"/>
    <p:sldId id="274" r:id="rId6"/>
    <p:sldId id="307" r:id="rId7"/>
    <p:sldId id="265" r:id="rId8"/>
    <p:sldId id="266" r:id="rId9"/>
    <p:sldId id="267" r:id="rId10"/>
    <p:sldId id="268" r:id="rId11"/>
    <p:sldId id="269" r:id="rId12"/>
    <p:sldId id="301" r:id="rId13"/>
    <p:sldId id="305" r:id="rId14"/>
    <p:sldId id="306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290" r:id="rId35"/>
    <p:sldId id="296" r:id="rId36"/>
    <p:sldId id="328" r:id="rId37"/>
    <p:sldId id="295" r:id="rId38"/>
    <p:sldId id="29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7CC42-1F2B-4ABD-9110-97F81872F83F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01CC-0D56-42C9-8B2A-1E60F85DF9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48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9EADC85-FB55-44DE-8514-016B7E9626D2}" type="slidenum">
              <a:rPr lang="fr-CA" sz="1200"/>
              <a:pPr eaLnBrk="1" hangingPunct="1"/>
              <a:t>3</a:t>
            </a:fld>
            <a:endParaRPr lang="fr-CA" sz="1200" dirty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4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083" indent="-282724" defTabSz="91414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0897" indent="-226180" defTabSz="91414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257" indent="-226180" defTabSz="91414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615" indent="-226180" defTabSz="91414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7974" indent="-226180" defTabSz="9141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333" indent="-226180" defTabSz="9141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2691" indent="-226180" defTabSz="9141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051" indent="-226180" defTabSz="9141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E30F5BC-90C0-4F58-8BCC-EFCC85776991}" type="slidenum">
              <a:rPr lang="fr-CA" sz="1200"/>
              <a:pPr eaLnBrk="1" hangingPunct="1"/>
              <a:t>9</a:t>
            </a:fld>
            <a:endParaRPr lang="fr-CA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486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88324D-9367-46F7-B29A-482FB42B8039}" type="slidenum">
              <a:rPr lang="fr-CA" sz="1200"/>
              <a:pPr eaLnBrk="1" hangingPunct="1"/>
              <a:t>31</a:t>
            </a:fld>
            <a:endParaRPr lang="fr-CA" sz="1200" dirty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8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29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38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33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36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82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47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83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0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68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1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595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847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95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68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1413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490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0235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256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7680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18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093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862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94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3635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3842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542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553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63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3901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564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0030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6196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4686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952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5299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8479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5424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3366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8643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161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9973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90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02C6-3352-481A-8D95-B01F3E08A2BE}" type="datetimeFigureOut">
              <a:rPr lang="en-US" smtClean="0"/>
              <a:t>3/7/2014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8E67-44C5-4C90-9919-5EA70DA775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6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80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0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02C6-3352-481A-8D95-B01F3E08A2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8E67-44C5-4C90-9919-5EA70DA775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16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jpeg"/><Relationship Id="rId3" Type="http://schemas.openxmlformats.org/officeDocument/2006/relationships/image" Target="../media/image39.jpeg"/><Relationship Id="rId21" Type="http://schemas.openxmlformats.org/officeDocument/2006/relationships/image" Target="../media/image57.png"/><Relationship Id="rId34" Type="http://schemas.openxmlformats.org/officeDocument/2006/relationships/image" Target="../media/image70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jpeg"/><Relationship Id="rId33" Type="http://schemas.openxmlformats.org/officeDocument/2006/relationships/image" Target="../media/image69.png"/><Relationship Id="rId2" Type="http://schemas.openxmlformats.org/officeDocument/2006/relationships/image" Target="../media/image38.jpe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jpeg"/><Relationship Id="rId32" Type="http://schemas.openxmlformats.org/officeDocument/2006/relationships/image" Target="../media/image68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jpeg"/><Relationship Id="rId28" Type="http://schemas.openxmlformats.org/officeDocument/2006/relationships/image" Target="../media/image64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jpeg"/><Relationship Id="rId30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nxtwall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05000" y="21336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The Sustainable Solution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-76200" y="152400"/>
            <a:ext cx="18589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Kalamazoo, MI</a:t>
            </a:r>
          </a:p>
          <a:p>
            <a:pPr algn="ctr"/>
            <a:r>
              <a:rPr lang="en-US" sz="1100" dirty="0" smtClean="0"/>
              <a:t>Headquarters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7046686" y="152400"/>
            <a:ext cx="202111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Downtown Chicago</a:t>
            </a:r>
          </a:p>
          <a:p>
            <a:pPr algn="ctr"/>
            <a:r>
              <a:rPr lang="en-US" sz="1100" dirty="0" smtClean="0"/>
              <a:t>Corporate Showroom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" r="15845" b="9246"/>
          <a:stretch/>
        </p:blipFill>
        <p:spPr>
          <a:xfrm>
            <a:off x="76200" y="3092337"/>
            <a:ext cx="4419600" cy="32322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1830" b="7434"/>
          <a:stretch/>
        </p:blipFill>
        <p:spPr bwMode="auto">
          <a:xfrm>
            <a:off x="4686300" y="3113014"/>
            <a:ext cx="4400053" cy="321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04800"/>
            <a:ext cx="6019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8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2027237"/>
            <a:ext cx="8229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Demountable Wall/Partition company focused on offering great aesthetics, flexible design and sustainable products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r>
              <a:rPr lang="en-US" dirty="0" smtClean="0"/>
              <a:t>100% Made in the USA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r>
              <a:rPr lang="en-US" dirty="0" smtClean="0"/>
              <a:t>Deliver a “real” Demountable Wall solution that supports and promotes change, understands the importance of cost while adapting to the needs of an ever changing workplace.</a:t>
            </a:r>
          </a:p>
          <a:p>
            <a:endParaRPr lang="en-US" dirty="0"/>
          </a:p>
          <a:p>
            <a:r>
              <a:rPr lang="en-US" dirty="0" smtClean="0"/>
              <a:t>Installations in 40+ States</a:t>
            </a:r>
          </a:p>
          <a:p>
            <a:endParaRPr lang="en-US" dirty="0"/>
          </a:p>
          <a:p>
            <a:r>
              <a:rPr lang="en-US" dirty="0" smtClean="0"/>
              <a:t>Headquarters located in Kalamazoo, MI</a:t>
            </a:r>
          </a:p>
          <a:p>
            <a:endParaRPr lang="en-US" dirty="0"/>
          </a:p>
          <a:p>
            <a:r>
              <a:rPr lang="en-US" dirty="0" smtClean="0"/>
              <a:t>Corporate Showroom Downtown Chicago near the Merchandise Mart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366215"/>
            <a:ext cx="297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92D050"/>
                </a:solidFill>
              </a:rPr>
              <a:t>Who is</a:t>
            </a:r>
            <a:endParaRPr lang="en-US" sz="6600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381000"/>
            <a:ext cx="60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92D050"/>
                </a:solidFill>
              </a:rPr>
              <a:t>?</a:t>
            </a:r>
            <a:endParaRPr lang="en-US" sz="6600" dirty="0">
              <a:solidFill>
                <a:srgbClr val="92D050"/>
              </a:solidFill>
            </a:endParaRP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131393"/>
            <a:ext cx="3733800" cy="139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7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762000" y="1831975"/>
            <a:ext cx="9144000" cy="5254625"/>
          </a:xfrm>
        </p:spPr>
        <p:txBody>
          <a:bodyPr>
            <a:normAutofit/>
          </a:bodyPr>
          <a:lstStyle/>
          <a:p>
            <a:pPr marL="1812925" lvl="3" indent="-441325" algn="just" eaLnBrk="1" hangingPunct="1">
              <a:lnSpc>
                <a:spcPct val="0"/>
              </a:lnSpc>
              <a:buClr>
                <a:srgbClr val="92D050"/>
              </a:buClr>
              <a:buSzPct val="140000"/>
              <a:buFontTx/>
              <a:buNone/>
              <a:tabLst>
                <a:tab pos="7983538" algn="l"/>
              </a:tabLst>
              <a:defRPr/>
            </a:pPr>
            <a:endParaRPr lang="en-US" sz="28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Simple Kit of Parts (Solid to Glass or Glass to Solid)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Field Fit (Stick Built vs Unitized or Semi-Unitized)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Non-Progressive</a:t>
            </a:r>
          </a:p>
          <a:p>
            <a:pPr marL="1812925" lvl="3" indent="-441325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>
                <a:latin typeface="Eurostile" pitchFamily="34" charset="0"/>
                <a:cs typeface="Times New Roman" pitchFamily="18" charset="0"/>
              </a:rPr>
              <a:t>Ease and </a:t>
            </a:r>
            <a:r>
              <a:rPr lang="en-US" dirty="0" smtClean="0">
                <a:latin typeface="Eurostile" pitchFamily="34" charset="0"/>
                <a:cs typeface="Times New Roman" pitchFamily="18" charset="0"/>
              </a:rPr>
              <a:t>Speed </a:t>
            </a:r>
            <a:r>
              <a:rPr lang="en-US" dirty="0">
                <a:latin typeface="Eurostile" pitchFamily="34" charset="0"/>
                <a:cs typeface="Times New Roman" pitchFamily="18" charset="0"/>
              </a:rPr>
              <a:t>of C</a:t>
            </a:r>
            <a:r>
              <a:rPr lang="en-US" dirty="0" smtClean="0">
                <a:latin typeface="Eurostile" pitchFamily="34" charset="0"/>
                <a:cs typeface="Times New Roman" pitchFamily="18" charset="0"/>
              </a:rPr>
              <a:t>onstruction</a:t>
            </a:r>
            <a:endParaRPr lang="en-US" dirty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2 to 3 Week </a:t>
            </a:r>
            <a:r>
              <a:rPr lang="en-US" u="sng" dirty="0" smtClean="0">
                <a:latin typeface="Eurostile" pitchFamily="34" charset="0"/>
                <a:cs typeface="Times New Roman" pitchFamily="18" charset="0"/>
              </a:rPr>
              <a:t>Standard</a:t>
            </a:r>
            <a:r>
              <a:rPr lang="en-US" dirty="0" smtClean="0">
                <a:latin typeface="Eurostile" pitchFamily="34" charset="0"/>
                <a:cs typeface="Times New Roman" pitchFamily="18" charset="0"/>
              </a:rPr>
              <a:t> Lead Time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The Most Sustainable in the Industry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LEED Points (Regional Materials, Local Labor)</a:t>
            </a:r>
            <a:endParaRPr lang="en-US" dirty="0">
              <a:latin typeface="Eurostile" pitchFamily="34" charset="0"/>
              <a:cs typeface="Times New Roman" pitchFamily="18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-97207"/>
            <a:ext cx="3733800" cy="13926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" y="381000"/>
            <a:ext cx="1752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92D050"/>
                </a:solidFill>
              </a:rPr>
              <a:t>Why</a:t>
            </a:r>
            <a:endParaRPr lang="en-US" sz="3800" b="1" dirty="0">
              <a:solidFill>
                <a:srgbClr val="92D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4012" y="381000"/>
            <a:ext cx="69307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92D050"/>
                </a:solidFill>
              </a:rPr>
              <a:t>Demountable Walls?</a:t>
            </a:r>
            <a:endParaRPr lang="en-US" sz="3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58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447800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Installation</a:t>
            </a:r>
            <a:endParaRPr lang="en-US" sz="9600" dirty="0"/>
          </a:p>
        </p:txBody>
      </p:sp>
      <p:sp>
        <p:nvSpPr>
          <p:cNvPr id="2" name="TextBox 1"/>
          <p:cNvSpPr txBox="1"/>
          <p:nvPr/>
        </p:nvSpPr>
        <p:spPr>
          <a:xfrm>
            <a:off x="2133600" y="311527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Simple single Office Installation using the Flex Series incorporating Glass and Solid Panels performed by a two man crew in four hours.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465838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Click to Start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390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4867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867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Click to advance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5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625475" y="752475"/>
            <a:ext cx="5046663" cy="2743200"/>
            <a:chOff x="-625475" y="752475"/>
            <a:chExt cx="5046663" cy="2743200"/>
          </a:xfrm>
        </p:grpSpPr>
        <p:pic>
          <p:nvPicPr>
            <p:cNvPr id="11" name="Picture 10" descr="Basement001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25" y="752475"/>
              <a:ext cx="4246563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-625475" y="2971800"/>
              <a:ext cx="5000625" cy="4826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812925" lvl="3" indent="-441325">
                <a:lnSpc>
                  <a:spcPct val="110000"/>
                </a:lnSpc>
                <a:buClr>
                  <a:srgbClr val="74B230"/>
                </a:buClr>
                <a:buSzPct val="140000"/>
                <a:tabLst>
                  <a:tab pos="7983538" algn="l"/>
                </a:tabLst>
                <a:defRPr/>
              </a:pPr>
              <a:r>
                <a:rPr lang="en-US" sz="2500" dirty="0">
                  <a:solidFill>
                    <a:schemeClr val="bg1"/>
                  </a:solidFill>
                  <a:latin typeface="Eurostile" pitchFamily="34" charset="0"/>
                  <a:cs typeface="Times New Roman" pitchFamily="18" charset="0"/>
                </a:rPr>
                <a:t>Drywall </a:t>
              </a:r>
              <a:r>
                <a:rPr lang="en-US" sz="2500" dirty="0" smtClean="0">
                  <a:solidFill>
                    <a:schemeClr val="bg1"/>
                  </a:solidFill>
                  <a:latin typeface="Eurostile" pitchFamily="34" charset="0"/>
                  <a:cs typeface="Times New Roman" pitchFamily="18" charset="0"/>
                </a:rPr>
                <a:t>Construction</a:t>
              </a:r>
              <a:endParaRPr lang="en-US" sz="2500" dirty="0">
                <a:solidFill>
                  <a:schemeClr val="bg1"/>
                </a:solidFill>
                <a:latin typeface="Eurostile" pitchFamily="34" charset="0"/>
                <a:cs typeface="Times New Roman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505200" y="676275"/>
            <a:ext cx="5562600" cy="2734851"/>
            <a:chOff x="3505200" y="676275"/>
            <a:chExt cx="5562600" cy="2734851"/>
          </a:xfrm>
        </p:grpSpPr>
        <p:pic>
          <p:nvPicPr>
            <p:cNvPr id="12" name="Picture 11" descr="ujnit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8587" y="676275"/>
              <a:ext cx="3286125" cy="226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3505200" y="2895600"/>
              <a:ext cx="5562600" cy="515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12925" lvl="3" indent="-441325">
                <a:lnSpc>
                  <a:spcPct val="110000"/>
                </a:lnSpc>
                <a:buClr>
                  <a:srgbClr val="74B230"/>
                </a:buClr>
                <a:buSzPct val="140000"/>
                <a:tabLst>
                  <a:tab pos="7983538" algn="l"/>
                </a:tabLst>
                <a:defRPr/>
              </a:pPr>
              <a:r>
                <a:rPr lang="en-US" sz="2500" dirty="0">
                  <a:latin typeface="Eurostile" pitchFamily="34" charset="0"/>
                  <a:cs typeface="Times New Roman" pitchFamily="18" charset="0"/>
                </a:rPr>
                <a:t>Unitized </a:t>
              </a:r>
              <a:r>
                <a:rPr lang="en-US" sz="2500" dirty="0" smtClean="0">
                  <a:latin typeface="Eurostile" pitchFamily="34" charset="0"/>
                  <a:cs typeface="Times New Roman" pitchFamily="18" charset="0"/>
                </a:rPr>
                <a:t>(First Generation</a:t>
              </a:r>
              <a:r>
                <a:rPr lang="en-US" sz="2500" dirty="0">
                  <a:latin typeface="Eurostile" pitchFamily="34" charset="0"/>
                  <a:cs typeface="Times New Roman" pitchFamily="18" charset="0"/>
                </a:rPr>
                <a:t>)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-1319213" y="3652838"/>
            <a:ext cx="6122988" cy="3205162"/>
            <a:chOff x="-1319213" y="3652838"/>
            <a:chExt cx="6122988" cy="3205162"/>
          </a:xfrm>
        </p:grpSpPr>
        <p:pic>
          <p:nvPicPr>
            <p:cNvPr id="20" name="Picture 19" descr="2nd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50" y="3759200"/>
              <a:ext cx="4464050" cy="309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-1319213" y="3652838"/>
              <a:ext cx="6122988" cy="76835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812925" lvl="3" indent="-441325">
                <a:lnSpc>
                  <a:spcPct val="110000"/>
                </a:lnSpc>
                <a:buClr>
                  <a:srgbClr val="74B230"/>
                </a:buClr>
                <a:buSzPct val="140000"/>
                <a:tabLst>
                  <a:tab pos="7983538" algn="l"/>
                </a:tabLst>
                <a:defRPr/>
              </a:pPr>
              <a:r>
                <a:rPr lang="en-US" sz="2000" dirty="0">
                  <a:latin typeface="Eurostile" pitchFamily="34" charset="0"/>
                  <a:cs typeface="Times New Roman" pitchFamily="18" charset="0"/>
                </a:rPr>
                <a:t>Pre-engineered</a:t>
              </a:r>
            </a:p>
            <a:p>
              <a:pPr marL="1812925" lvl="3" indent="-441325">
                <a:lnSpc>
                  <a:spcPct val="110000"/>
                </a:lnSpc>
                <a:buClr>
                  <a:srgbClr val="74B230"/>
                </a:buClr>
                <a:buSzPct val="140000"/>
                <a:tabLst>
                  <a:tab pos="7983538" algn="l"/>
                </a:tabLst>
                <a:defRPr/>
              </a:pPr>
              <a:r>
                <a:rPr lang="en-US" sz="2000" dirty="0" smtClean="0">
                  <a:latin typeface="Eurostile" pitchFamily="34" charset="0"/>
                  <a:cs typeface="Times New Roman" pitchFamily="18" charset="0"/>
                </a:rPr>
                <a:t>(Second Generation</a:t>
              </a:r>
              <a:r>
                <a:rPr lang="en-US" sz="2000" dirty="0">
                  <a:latin typeface="Eurostile" pitchFamily="34" charset="0"/>
                  <a:cs typeface="Times New Roman" pitchFamily="18" charset="0"/>
                </a:rPr>
                <a:t>)</a:t>
              </a:r>
            </a:p>
          </p:txBody>
        </p:sp>
      </p:grpSp>
      <p:cxnSp>
        <p:nvCxnSpPr>
          <p:cNvPr id="28685" name="Straight Connector 18"/>
          <p:cNvCxnSpPr>
            <a:cxnSpLocks noChangeShapeType="1"/>
          </p:cNvCxnSpPr>
          <p:nvPr/>
        </p:nvCxnSpPr>
        <p:spPr bwMode="auto">
          <a:xfrm rot="5400000">
            <a:off x="1498601" y="3686175"/>
            <a:ext cx="5961062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86" name="Straight Connector 23"/>
          <p:cNvCxnSpPr>
            <a:cxnSpLocks noChangeShapeType="1"/>
          </p:cNvCxnSpPr>
          <p:nvPr/>
        </p:nvCxnSpPr>
        <p:spPr bwMode="auto">
          <a:xfrm>
            <a:off x="173038" y="3600450"/>
            <a:ext cx="8716962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Group 5"/>
          <p:cNvGrpSpPr/>
          <p:nvPr/>
        </p:nvGrpSpPr>
        <p:grpSpPr>
          <a:xfrm>
            <a:off x="3565525" y="3600450"/>
            <a:ext cx="6007100" cy="3257401"/>
            <a:chOff x="3565525" y="3600450"/>
            <a:chExt cx="6007100" cy="3257401"/>
          </a:xfrm>
        </p:grpSpPr>
        <p:pic>
          <p:nvPicPr>
            <p:cNvPr id="86018" name="Picture 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0400" y="3632200"/>
              <a:ext cx="2027238" cy="320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3565525" y="6453188"/>
              <a:ext cx="5867400" cy="404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812925" lvl="3" indent="-441325">
                <a:lnSpc>
                  <a:spcPct val="110000"/>
                </a:lnSpc>
                <a:buClr>
                  <a:srgbClr val="74B230"/>
                </a:buClr>
                <a:buSzPct val="140000"/>
                <a:tabLst>
                  <a:tab pos="7983538" algn="l"/>
                </a:tabLst>
                <a:defRPr/>
              </a:pPr>
              <a:r>
                <a:rPr lang="en-US" sz="2000" i="1" dirty="0">
                  <a:latin typeface="Eurostile" pitchFamily="34" charset="0"/>
                  <a:cs typeface="Times New Roman" pitchFamily="18" charset="0"/>
                </a:rPr>
                <a:t>…product fits to building conditions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703638" y="6137275"/>
              <a:ext cx="5868987" cy="4349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812925" lvl="3" indent="-441325">
                <a:lnSpc>
                  <a:spcPct val="110000"/>
                </a:lnSpc>
                <a:buClr>
                  <a:srgbClr val="74B230"/>
                </a:buClr>
                <a:buSzPct val="140000"/>
                <a:tabLst>
                  <a:tab pos="7983538" algn="l"/>
                </a:tabLst>
                <a:defRPr/>
              </a:pPr>
              <a:r>
                <a:rPr lang="en-US" sz="2200" dirty="0">
                  <a:latin typeface="Eurostile" pitchFamily="34" charset="0"/>
                  <a:cs typeface="Times New Roman" pitchFamily="18" charset="0"/>
                </a:rPr>
                <a:t>Truly Demountable “Field Fit”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36609" y="3600450"/>
              <a:ext cx="1453391" cy="539161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74625" y="0"/>
            <a:ext cx="8715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The Evolution of Walls</a:t>
            </a:r>
            <a:endParaRPr lang="en-US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821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2209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/>
              <a:t>Unitized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vs</a:t>
            </a:r>
            <a:br>
              <a:rPr lang="en-US" sz="2400" dirty="0" smtClean="0"/>
            </a:br>
            <a:r>
              <a:rPr lang="en-US" sz="2400" b="1" dirty="0" smtClean="0"/>
              <a:t>Pre-Engineered/Pre-Manufactured</a:t>
            </a:r>
            <a:br>
              <a:rPr lang="en-US" sz="2400" b="1" dirty="0" smtClean="0"/>
            </a:br>
            <a:r>
              <a:rPr lang="en-US" sz="2400" dirty="0" smtClean="0"/>
              <a:t>vs </a:t>
            </a:r>
            <a:br>
              <a:rPr lang="en-US" sz="2400" dirty="0" smtClean="0"/>
            </a:br>
            <a:r>
              <a:rPr lang="en-US" sz="2400" b="1" dirty="0" smtClean="0"/>
              <a:t>NxtWall</a:t>
            </a:r>
            <a:endParaRPr lang="en-US" b="1" i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235648"/>
              </p:ext>
            </p:extLst>
          </p:nvPr>
        </p:nvGraphicFramePr>
        <p:xfrm>
          <a:off x="152400" y="2209800"/>
          <a:ext cx="8839200" cy="4357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/>
                <a:gridCol w="2946400"/>
                <a:gridCol w="2946400"/>
              </a:tblGrid>
              <a:tr h="640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The "Unitized" Demountable Wall</a:t>
                      </a:r>
                    </a:p>
                  </a:txBody>
                  <a:tcPr marL="137160" marR="137160" marT="137150" marB="13715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Pre-Engineered/Pre-Manufactured Demountable Wall</a:t>
                      </a:r>
                    </a:p>
                  </a:txBody>
                  <a:tcPr marL="137160" marR="137160" marT="137150" marB="13715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NxtWall’s "Field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Fit" Capability</a:t>
                      </a:r>
                    </a:p>
                  </a:txBody>
                  <a:tcPr marL="137160" marR="137160" marT="137150" marB="13715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1762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DIRTT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Trendway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SMED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Transwall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Inscape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KI Genius Wall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Infinium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Steelcase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Others</a:t>
                      </a:r>
                      <a:b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b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b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endParaRPr lang="en-US" sz="1200" b="0" i="0" u="none" strike="noStrike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37160" marR="137160" marT="137150" marB="13715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DIRTT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Teknion Altos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Enclose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Many of the Italian or European designed products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Others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sz="1200" b="0" i="0" u="none" strike="noStrike" kern="1200" baseline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137150" marB="137150" anchor="ctr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NxtWall</a:t>
                      </a:r>
                      <a:b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  - Flex Series</a:t>
                      </a:r>
                      <a:b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  - View Series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DIRTT</a:t>
                      </a:r>
                      <a:b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2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sz="1200" b="0" i="0" u="none" strike="noStrike" kern="1200" baseline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sz="1200" b="0" i="0" u="none" strike="noStrike" kern="1200" baseline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137150" marB="137150" anchor="ctr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261" y="5943600"/>
            <a:ext cx="1848678" cy="685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752600"/>
            <a:ext cx="2120004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Who are they?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4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57300" y="1819870"/>
            <a:ext cx="66294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b="1" u="sng" dirty="0" smtClean="0"/>
              <a:t>Wall SERIES</a:t>
            </a:r>
            <a:endParaRPr lang="en-US" sz="54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2590800" y="3025676"/>
            <a:ext cx="441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Flex</a:t>
            </a:r>
            <a:r>
              <a:rPr lang="en-US" sz="3600" dirty="0" smtClean="0"/>
              <a:t>		Glass/Solid</a:t>
            </a:r>
          </a:p>
          <a:p>
            <a:r>
              <a:rPr lang="en-US" sz="3600" b="1" dirty="0" smtClean="0"/>
              <a:t>Genesis</a:t>
            </a:r>
            <a:r>
              <a:rPr lang="en-US" sz="3600" dirty="0" smtClean="0"/>
              <a:t>	Glass/Solid</a:t>
            </a:r>
          </a:p>
          <a:p>
            <a:r>
              <a:rPr lang="en-US" sz="3600" b="1" dirty="0" smtClean="0"/>
              <a:t>Extend</a:t>
            </a:r>
            <a:r>
              <a:rPr lang="en-US" sz="3600" dirty="0" smtClean="0"/>
              <a:t>	Solid Only</a:t>
            </a:r>
          </a:p>
          <a:p>
            <a:r>
              <a:rPr lang="en-US" sz="3600" b="1" dirty="0" smtClean="0"/>
              <a:t>View</a:t>
            </a:r>
            <a:r>
              <a:rPr lang="en-US" sz="3600" dirty="0" smtClean="0"/>
              <a:t>	Glass Only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100" y="152400"/>
            <a:ext cx="3733800" cy="139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2600" y="2362200"/>
            <a:ext cx="4699000" cy="3524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128647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 smtClean="0">
                <a:solidFill>
                  <a:prstClr val="black"/>
                </a:solidFill>
              </a:rPr>
              <a:t>FLEX WALL SERIES</a:t>
            </a:r>
            <a:endParaRPr lang="en-US" sz="5200" dirty="0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-228600"/>
            <a:ext cx="5311913" cy="1981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2153483"/>
            <a:ext cx="381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3” Thick Wall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Floor to Ceiling/Freestanding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Wall board can be any ½” material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Easily Incorporate Glass and Solids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Single or Double pane Glass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Barn and Pocket Door Options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Great Acoustical Performance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Wide Trim option (Genesis)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Integrated White Board, Tackable Surface, Fabric, Electrical, Electric Privacy Glass, etc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4” Thick wall (Extend)</a:t>
            </a: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7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ject009CorridorwithOpaquesegentat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646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67600" y="63362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Flex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8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Flex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63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Flex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1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Flex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07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3007"/>
            <a:ext cx="7734300" cy="65225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" y="76200"/>
            <a:ext cx="8869680" cy="6719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Flex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03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Solid Core Swing Door, Sidelight and Laminate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Flex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78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Solid Core Swing Door, Sidelight and Laminate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Flex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9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76200"/>
            <a:ext cx="6553200" cy="67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76800" y="64124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Matching Wall Board and Trim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23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2684253"/>
            <a:ext cx="4752196" cy="35641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724150"/>
            <a:ext cx="3352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Center Mounted Single Pane Glass 3/8” to 5/8”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Floor to Ceiling or Freestanding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Integrated Sliding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Designed as a stand alone Storefront or compliments the Flex Series for a total Office solution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128647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 smtClean="0">
                <a:solidFill>
                  <a:prstClr val="black"/>
                </a:solidFill>
              </a:rPr>
              <a:t>VIEW WALL SERIES</a:t>
            </a:r>
            <a:endParaRPr lang="en-US" sz="5200" dirty="0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-228600"/>
            <a:ext cx="5311913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0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" y="447675"/>
            <a:ext cx="8953500" cy="5962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0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173" y="152400"/>
            <a:ext cx="4096427" cy="655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63246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0" y="6412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0" name="Picture 2" descr="C:\Users\Jerry\Downloads\IMG_227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360" b="-4651"/>
          <a:stretch/>
        </p:blipFill>
        <p:spPr bwMode="auto">
          <a:xfrm>
            <a:off x="4953000" y="152400"/>
            <a:ext cx="45172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91400" y="6349484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1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457200"/>
            <a:ext cx="8915400" cy="5943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438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8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6488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97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rry\Pictures\2013-01-24 hh\hh 05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600" y="304800"/>
            <a:ext cx="6846732" cy="358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erry\Pictures\2013-01-24 hh\hh 07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962400"/>
            <a:ext cx="41529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962400"/>
            <a:ext cx="4152900" cy="277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53450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5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533400"/>
            <a:ext cx="8915400" cy="594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6107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84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62484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074" name="Picture 2" descr="C:\Users\Jerry\AppData\Local\Microsoft\Windows\Temporary Internet Files\Content.IE5\B7T1RCQ4\IMG_235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00" y="228600"/>
            <a:ext cx="8636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91400" y="63246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22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5791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0" y="6031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8737600" cy="655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67600" y="6400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View Series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95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700088" y="1447800"/>
            <a:ext cx="7891462" cy="914400"/>
          </a:xfrm>
        </p:spPr>
        <p:txBody>
          <a:bodyPr>
            <a:normAutofit/>
          </a:bodyPr>
          <a:lstStyle/>
          <a:p>
            <a:pPr marL="342900" indent="-342900" algn="ctr" eaLnBrk="1" hangingPunct="1">
              <a:buFont typeface="Wingdings" pitchFamily="2" charset="2"/>
              <a:buNone/>
              <a:tabLst>
                <a:tab pos="7983538" algn="l"/>
              </a:tabLst>
              <a:defRPr/>
            </a:pPr>
            <a:r>
              <a:rPr lang="en-CA" sz="3600" b="1" u="sng" dirty="0" smtClean="0">
                <a:latin typeface="Eurostile" pitchFamily="34" charset="0"/>
                <a:cs typeface="Times New Roman" pitchFamily="18" charset="0"/>
              </a:rPr>
              <a:t>Sustainability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2209800"/>
            <a:ext cx="746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</a:t>
            </a:r>
            <a:r>
              <a:rPr lang="en-US" sz="2800" b="1" dirty="0" smtClean="0"/>
              <a:t>eet </a:t>
            </a:r>
            <a:r>
              <a:rPr lang="en-US" sz="2800" b="1" dirty="0"/>
              <a:t>the needs of the present without compromising the ability of future generations to meet their own </a:t>
            </a:r>
            <a:r>
              <a:rPr lang="en-US" sz="2800" b="1" dirty="0" smtClean="0"/>
              <a:t>needs</a:t>
            </a:r>
            <a:endParaRPr lang="en-US" sz="28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50913" y="3606801"/>
            <a:ext cx="7202487" cy="3403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95400" lvl="2" indent="-381000" algn="just">
              <a:lnSpc>
                <a:spcPct val="40000"/>
              </a:lnSpc>
              <a:buClr>
                <a:srgbClr val="92D050"/>
              </a:buClr>
              <a:buSzPct val="140000"/>
              <a:buFont typeface="Symbol" pitchFamily="18" charset="2"/>
              <a:buNone/>
              <a:tabLst>
                <a:tab pos="7983538" algn="l"/>
              </a:tabLst>
              <a:defRPr/>
            </a:pPr>
            <a:endParaRPr lang="en-CA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algn="just">
              <a:lnSpc>
                <a:spcPct val="0"/>
              </a:lnSpc>
              <a:buClr>
                <a:srgbClr val="92D050"/>
              </a:buClr>
              <a:buSzPct val="140000"/>
              <a:buFont typeface="Wingdings" pitchFamily="2" charset="2"/>
              <a:buChar char="q"/>
              <a:tabLst>
                <a:tab pos="7983538" algn="l"/>
              </a:tabLst>
              <a:defRPr/>
            </a:pPr>
            <a:endParaRPr lang="en-US" sz="28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Recycled and recyclable content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Outstanding products reuse strategy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Regional materials as needed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Supports worker comfort, safety and health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-114094"/>
            <a:ext cx="4800599" cy="179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9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coalzoom.com/pictures/AEP%20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3002" y="4071203"/>
            <a:ext cx="1763594" cy="8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www.foxhunterstyresandalloys.com/images/logos/michelin_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3916" y="2741183"/>
            <a:ext cx="2575081" cy="80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338" y="6155872"/>
            <a:ext cx="2514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249" y="2374199"/>
            <a:ext cx="100965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1518" y="3790950"/>
            <a:ext cx="116205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3" y="76200"/>
            <a:ext cx="243839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9931" y="761103"/>
            <a:ext cx="2433637" cy="54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87" y="2990850"/>
            <a:ext cx="27336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2432830"/>
            <a:ext cx="19621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4481" y="106754"/>
            <a:ext cx="20669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9019" y="1535147"/>
            <a:ext cx="2543381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" y="1476375"/>
            <a:ext cx="11334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5562600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6878" y="3124200"/>
            <a:ext cx="179122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6094" y="4221327"/>
            <a:ext cx="1008068" cy="100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75" y="762000"/>
            <a:ext cx="26384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532" y="3727559"/>
            <a:ext cx="1307268" cy="40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7225" y="6074313"/>
            <a:ext cx="1799371" cy="69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225" y="5331742"/>
            <a:ext cx="15525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7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002" y="685800"/>
            <a:ext cx="1317873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2900" y="47625"/>
            <a:ext cx="22479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https://evbdn.eventbrite.com/s3-s3/eventlogos/30694277/reguslogoblue.jpg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0176" y="5088948"/>
            <a:ext cx="2026420" cy="88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http://www.hollandbarstool.com/documents/image/Logos/Collegiate/minnesota.jpg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3456616"/>
            <a:ext cx="1300499" cy="77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http://energyinsurancelebanon.com/ESW/Images/auto_owners_oval_logo.jpg"/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7137" y="1905000"/>
            <a:ext cx="200416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http://upload.wikimedia.org/wikipedia/en/e/e0/Pearson_Education_logo.jpg"/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9160" y="1600200"/>
            <a:ext cx="121864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tctechcrunch2011.files.wordpress.com/2012/03/yahoo-logo.jpg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3652" y="6202593"/>
            <a:ext cx="1600200" cy="4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756" y="76200"/>
            <a:ext cx="1685044" cy="134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816" y="4361663"/>
            <a:ext cx="1339602" cy="100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3239" y="5212339"/>
            <a:ext cx="2340768" cy="8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1847" y="1371600"/>
            <a:ext cx="1743553" cy="1305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2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8100" y="5428337"/>
            <a:ext cx="1372203" cy="137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3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733800"/>
            <a:ext cx="1514012" cy="151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58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8211" y="-152400"/>
            <a:ext cx="5048389" cy="18829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2659082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  Work </a:t>
            </a:r>
            <a:r>
              <a:rPr lang="en-US" b="1" dirty="0" smtClean="0">
                <a:solidFill>
                  <a:prstClr val="black"/>
                </a:solidFill>
              </a:rPr>
              <a:t>Flow:</a:t>
            </a:r>
            <a:r>
              <a:rPr lang="en-US" dirty="0" smtClean="0">
                <a:solidFill>
                  <a:prstClr val="black"/>
                </a:solidFill>
              </a:rPr>
              <a:t>	Clean efficient process, </a:t>
            </a:r>
            <a:r>
              <a:rPr lang="en-US" dirty="0">
                <a:solidFill>
                  <a:prstClr val="black"/>
                </a:solidFill>
              </a:rPr>
              <a:t>O</a:t>
            </a:r>
            <a:r>
              <a:rPr lang="en-US" dirty="0" smtClean="0">
                <a:solidFill>
                  <a:prstClr val="black"/>
                </a:solidFill>
              </a:rPr>
              <a:t>ne Trade group, Low impact on operations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   Sustainability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Recycle, Reuse, LEED, Worker comfort</a:t>
            </a:r>
            <a:endParaRPr lang="en-US" b="1" dirty="0" smtClean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                  Price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 smtClean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Blended </a:t>
            </a:r>
            <a:r>
              <a:rPr lang="en-US" dirty="0" smtClean="0">
                <a:solidFill>
                  <a:prstClr val="black"/>
                </a:solidFill>
              </a:rPr>
              <a:t>price per lineal foot competitive with GC/Trades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    Architectural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 smtClean="0">
                <a:solidFill>
                  <a:prstClr val="black"/>
                </a:solidFill>
              </a:rPr>
              <a:t>	Glass, Colors, Unique shapes, Integration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       No </a:t>
            </a:r>
            <a:r>
              <a:rPr lang="en-US" b="1" dirty="0">
                <a:solidFill>
                  <a:prstClr val="black"/>
                </a:solidFill>
              </a:rPr>
              <a:t>Permits</a:t>
            </a:r>
            <a:r>
              <a:rPr lang="en-US" b="1" dirty="0" smtClean="0">
                <a:solidFill>
                  <a:prstClr val="black"/>
                </a:solidFill>
              </a:rPr>
              <a:t>:	</a:t>
            </a:r>
            <a:r>
              <a:rPr lang="en-US" dirty="0" smtClean="0">
                <a:solidFill>
                  <a:prstClr val="black"/>
                </a:solidFill>
              </a:rPr>
              <a:t>Most municipalities do not require a permit to install furniture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>
                <a:solidFill>
                  <a:prstClr val="black"/>
                </a:solidFill>
              </a:rPr>
              <a:t>Quick lead times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 smtClean="0">
                <a:solidFill>
                  <a:prstClr val="black"/>
                </a:solidFill>
              </a:rPr>
              <a:t>	3-5 Week Standard Lead Times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          Flexibility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As requirements change so can our walls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Long Term savings:	</a:t>
            </a:r>
            <a:r>
              <a:rPr lang="en-US" dirty="0" smtClean="0">
                <a:solidFill>
                  <a:prstClr val="black"/>
                </a:solidFill>
              </a:rPr>
              <a:t>Reuse/Re-purpose strategy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Tax Advantages:</a:t>
            </a:r>
            <a:r>
              <a:rPr lang="en-US" dirty="0" smtClean="0">
                <a:solidFill>
                  <a:prstClr val="black"/>
                </a:solidFill>
              </a:rPr>
              <a:t>	Qualifies </a:t>
            </a:r>
            <a:r>
              <a:rPr lang="en-US" dirty="0">
                <a:solidFill>
                  <a:prstClr val="black"/>
                </a:solidFill>
              </a:rPr>
              <a:t>as Furniture for accelerated </a:t>
            </a:r>
            <a:r>
              <a:rPr lang="en-US" dirty="0" smtClean="0">
                <a:solidFill>
                  <a:prstClr val="black"/>
                </a:solidFill>
              </a:rPr>
              <a:t>depreciation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                 Speed</a:t>
            </a:r>
            <a:r>
              <a:rPr lang="en-US" b="1" dirty="0" smtClean="0">
                <a:solidFill>
                  <a:prstClr val="black"/>
                </a:solidFill>
              </a:rPr>
              <a:t>:	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No </a:t>
            </a:r>
            <a:r>
              <a:rPr lang="en-US" dirty="0">
                <a:solidFill>
                  <a:prstClr val="black"/>
                </a:solidFill>
              </a:rPr>
              <a:t>delays as with typical gypsum board construction. Eliminate debris, </a:t>
            </a:r>
            <a:r>
              <a:rPr lang="en-US" dirty="0" smtClean="0">
                <a:solidFill>
                  <a:prstClr val="black"/>
                </a:solidFill>
              </a:rPr>
              <a:t>		sanding</a:t>
            </a:r>
            <a:r>
              <a:rPr lang="en-US" dirty="0">
                <a:solidFill>
                  <a:prstClr val="black"/>
                </a:solidFill>
              </a:rPr>
              <a:t>, finishing and </a:t>
            </a:r>
            <a:r>
              <a:rPr lang="en-US" dirty="0" smtClean="0">
                <a:solidFill>
                  <a:prstClr val="black"/>
                </a:solidFill>
              </a:rPr>
              <a:t>painting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        Experience</a:t>
            </a:r>
            <a:r>
              <a:rPr lang="en-US" b="1" dirty="0" smtClean="0">
                <a:solidFill>
                  <a:prstClr val="black"/>
                </a:solidFill>
              </a:rPr>
              <a:t>:	NxtWall </a:t>
            </a:r>
            <a:r>
              <a:rPr lang="en-US" dirty="0" smtClean="0">
                <a:solidFill>
                  <a:prstClr val="black"/>
                </a:solidFill>
              </a:rPr>
              <a:t>has the expertise, experience and the performance to provide a </a:t>
            </a:r>
          </a:p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	successful project on time and on budget…	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6002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prstClr val="black"/>
                </a:solidFill>
              </a:rPr>
              <a:t>THE NXTWALL ADVANTAGE</a:t>
            </a:r>
            <a:endParaRPr lang="en-US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21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38438"/>
            <a:ext cx="8318641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71576" y="1349514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Chicago Showroom</a:t>
            </a:r>
            <a:endParaRPr lang="en-US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2057400"/>
            <a:ext cx="6781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400" b="1" dirty="0"/>
              <a:t>401 North Franklin, Suite 4E, Chicago, IL  60654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0224" y="5791200"/>
            <a:ext cx="551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Adjacent to The Merchandise Mart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-152400"/>
            <a:ext cx="4724399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9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19200" y="2249269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“The Sustainable Solution”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5400" y="3524071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Jerry Sweet	President</a:t>
            </a:r>
            <a:r>
              <a:rPr lang="en-US" dirty="0"/>
              <a:t>	</a:t>
            </a:r>
            <a:r>
              <a:rPr lang="en-US" dirty="0" smtClean="0"/>
              <a:t>	jsweet@nxtwall.com</a:t>
            </a:r>
          </a:p>
          <a:p>
            <a:r>
              <a:rPr lang="en-US" dirty="0" smtClean="0"/>
              <a:t>Chris Palinski	VP Operations	cpalinski@nxtwall.com</a:t>
            </a:r>
          </a:p>
          <a:p>
            <a:r>
              <a:rPr lang="en-US" dirty="0" smtClean="0"/>
              <a:t>Tim Gunter	Lead Designer	tgunter@nxtwall.com</a:t>
            </a:r>
          </a:p>
          <a:p>
            <a:r>
              <a:rPr lang="en-US" dirty="0" smtClean="0"/>
              <a:t>Gregg Cullen	Marketing	gcullen@nxtwall.com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95400" y="3134201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KEY CONTACTS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295400" y="5867400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269-488-2752</a:t>
            </a:r>
            <a:endParaRPr lang="en-US" sz="48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04800"/>
            <a:ext cx="6019800" cy="1752600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1295400" y="5105400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www.nxtwall.com</a:t>
            </a:r>
            <a:endParaRPr lang="en-US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02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11.6|13.1|4.1"/>
</p:tagLst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02640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02640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02640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02640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5140</TotalTime>
  <Words>494</Words>
  <Application>Microsoft Office PowerPoint</Application>
  <PresentationFormat>On-screen Show (4:3)</PresentationFormat>
  <Paragraphs>143</Paragraphs>
  <Slides>35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Unitized vs Pre-Engineered/Pre-Manufactured vs  NxtWall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Sustainability</vt:lpstr>
      <vt:lpstr>PowerPoint Presentation</vt:lpstr>
      <vt:lpstr>PowerPoint Presentation</vt:lpstr>
      <vt:lpstr>PowerPoint Presentation</vt:lpstr>
      <vt:lpstr>PowerPoint Presentation</vt:lpstr>
    </vt:vector>
  </TitlesOfParts>
  <Company>NxtWall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NxtWall - The Sustainable Solution</dc:title>
  <dc:creator>NxtWall</dc:creator>
  <cp:keywords>demountable walls presentation, nxtwall dealer, movable walls, glass office walls, sustainable building, sustainable wall system</cp:keywords>
  <cp:lastModifiedBy>Gregg</cp:lastModifiedBy>
  <cp:revision>97</cp:revision>
  <dcterms:created xsi:type="dcterms:W3CDTF">2013-06-28T14:13:20Z</dcterms:created>
  <dcterms:modified xsi:type="dcterms:W3CDTF">2014-03-07T20:22:06Z</dcterms:modified>
</cp:coreProperties>
</file>