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74" r:id="rId3"/>
    <p:sldId id="307" r:id="rId4"/>
    <p:sldId id="265" r:id="rId5"/>
    <p:sldId id="266" r:id="rId6"/>
    <p:sldId id="267" r:id="rId7"/>
    <p:sldId id="268" r:id="rId8"/>
    <p:sldId id="269" r:id="rId9"/>
    <p:sldId id="306" r:id="rId10"/>
    <p:sldId id="272" r:id="rId11"/>
    <p:sldId id="278" r:id="rId12"/>
    <p:sldId id="260" r:id="rId13"/>
    <p:sldId id="259" r:id="rId14"/>
    <p:sldId id="261" r:id="rId15"/>
    <p:sldId id="263" r:id="rId16"/>
    <p:sldId id="298" r:id="rId17"/>
    <p:sldId id="297" r:id="rId18"/>
    <p:sldId id="281" r:id="rId19"/>
    <p:sldId id="293" r:id="rId20"/>
    <p:sldId id="284" r:id="rId21"/>
    <p:sldId id="285" r:id="rId22"/>
    <p:sldId id="286" r:id="rId23"/>
    <p:sldId id="299" r:id="rId24"/>
    <p:sldId id="289" r:id="rId25"/>
    <p:sldId id="258" r:id="rId26"/>
    <p:sldId id="257" r:id="rId27"/>
    <p:sldId id="262" r:id="rId28"/>
    <p:sldId id="294" r:id="rId29"/>
    <p:sldId id="290" r:id="rId30"/>
    <p:sldId id="296" r:id="rId31"/>
    <p:sldId id="308" r:id="rId32"/>
    <p:sldId id="295" r:id="rId33"/>
    <p:sldId id="29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7CC42-1F2B-4ABD-9110-97F81872F83F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E01CC-0D56-42C9-8B2A-1E60F85D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82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35155" indent="-282752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31007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83410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35813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88215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40617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93021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45423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9EADC85-FB55-44DE-8514-016B7E9626D2}" type="slidenum">
              <a:rPr lang="fr-CA" sz="1200"/>
              <a:pPr eaLnBrk="1" hangingPunct="1"/>
              <a:t>3</a:t>
            </a:fld>
            <a:endParaRPr lang="fr-CA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22CC5-CAA6-4962-B5A9-5667A8396CC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86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35155" indent="-282752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31007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83410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2035813" indent="-226201" defTabSz="914230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88215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940617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93021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845423" indent="-226201" defTabSz="91423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988324D-9367-46F7-B29A-482FB42B8039}" type="slidenum">
              <a:rPr lang="fr-CA" sz="1200"/>
              <a:pPr eaLnBrk="1" hangingPunct="1"/>
              <a:t>29</a:t>
            </a:fld>
            <a:endParaRPr lang="fr-CA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22CC5-CAA6-4962-B5A9-5667A8396CC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8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9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8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3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6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2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7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3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0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8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D02C6-3352-481A-8D95-B01F3E08A2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61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02C6-3352-481A-8D95-B01F3E08A2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78E67-44C5-4C90-9919-5EA70DA77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6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jpeg"/><Relationship Id="rId3" Type="http://schemas.openxmlformats.org/officeDocument/2006/relationships/image" Target="../media/image33.jpeg"/><Relationship Id="rId21" Type="http://schemas.openxmlformats.org/officeDocument/2006/relationships/image" Target="../media/image51.png"/><Relationship Id="rId34" Type="http://schemas.openxmlformats.org/officeDocument/2006/relationships/image" Target="../media/image64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jpeg"/><Relationship Id="rId33" Type="http://schemas.openxmlformats.org/officeDocument/2006/relationships/image" Target="../media/image63.png"/><Relationship Id="rId2" Type="http://schemas.openxmlformats.org/officeDocument/2006/relationships/image" Target="../media/image32.jpe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24" Type="http://schemas.openxmlformats.org/officeDocument/2006/relationships/image" Target="../media/image54.jpeg"/><Relationship Id="rId32" Type="http://schemas.openxmlformats.org/officeDocument/2006/relationships/image" Target="../media/image62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jpeg"/><Relationship Id="rId28" Type="http://schemas.openxmlformats.org/officeDocument/2006/relationships/image" Target="../media/image58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31" Type="http://schemas.openxmlformats.org/officeDocument/2006/relationships/image" Target="../media/image61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57.jpeg"/><Relationship Id="rId30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xtwall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6200" y="2187714"/>
            <a:ext cx="899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The Sustainable Solution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-76200" y="152400"/>
            <a:ext cx="18589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Kalamazoo, MI</a:t>
            </a:r>
          </a:p>
          <a:p>
            <a:pPr algn="ctr"/>
            <a:r>
              <a:rPr lang="en-US" sz="1100" dirty="0" smtClean="0"/>
              <a:t>Headquarters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7046686" y="152400"/>
            <a:ext cx="202111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Downtown Chicago</a:t>
            </a:r>
          </a:p>
          <a:p>
            <a:pPr algn="ctr"/>
            <a:r>
              <a:rPr lang="en-US" sz="1100" dirty="0" smtClean="0"/>
              <a:t>Corporate Showroom</a:t>
            </a:r>
            <a:endParaRPr lang="en-US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3092337"/>
            <a:ext cx="4419600" cy="323226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8200" y="3113014"/>
            <a:ext cx="4400053" cy="321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304800"/>
            <a:ext cx="60198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8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2027237"/>
            <a:ext cx="8229600" cy="4602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 smtClean="0"/>
              <a:t>Demountable Wall/Partition company focused on offering great aesthetics, flexible design and sustainable products</a:t>
            </a:r>
          </a:p>
          <a:p>
            <a:pPr marL="0" indent="0">
              <a:buClr>
                <a:schemeClr val="tx1"/>
              </a:buClr>
              <a:buFont typeface="Arial" pitchFamily="34" charset="0"/>
              <a:buNone/>
            </a:pPr>
            <a:endParaRPr lang="en-US" dirty="0" smtClean="0"/>
          </a:p>
          <a:p>
            <a:pPr>
              <a:buClr>
                <a:schemeClr val="tx1"/>
              </a:buClr>
            </a:pPr>
            <a:r>
              <a:rPr lang="en-US" dirty="0" smtClean="0"/>
              <a:t>100%  Made in the USA</a:t>
            </a:r>
          </a:p>
          <a:p>
            <a:pPr marL="0" indent="0">
              <a:buClr>
                <a:schemeClr val="tx1"/>
              </a:buClr>
              <a:buFont typeface="Arial" pitchFamily="34" charset="0"/>
              <a:buNone/>
            </a:pPr>
            <a:endParaRPr lang="en-US" dirty="0" smtClean="0"/>
          </a:p>
          <a:p>
            <a:pPr>
              <a:buClr>
                <a:schemeClr val="tx1"/>
              </a:buClr>
            </a:pPr>
            <a:r>
              <a:rPr lang="en-US" dirty="0" smtClean="0"/>
              <a:t>Deliver a “real” Demountable Wall solution that supports and promotes change, understands the importance of cost while adapting to the needs of an ever changing workplace.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en-US" dirty="0" smtClean="0"/>
              <a:t>Installations in 40+ States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en-US" dirty="0" smtClean="0"/>
              <a:t>Headquarters located in Kalamazoo, MI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en-US" dirty="0" smtClean="0"/>
              <a:t>Corporate Showroom in Downtown Chicago near the Merchandise Mart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381000"/>
            <a:ext cx="2971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92D050"/>
                </a:solidFill>
              </a:rPr>
              <a:t>Who is</a:t>
            </a:r>
            <a:endParaRPr lang="en-US" sz="6600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1400" y="381000"/>
            <a:ext cx="60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92D050"/>
                </a:solidFill>
              </a:rPr>
              <a:t>?</a:t>
            </a:r>
            <a:endParaRPr lang="en-US" sz="6600" dirty="0">
              <a:solidFill>
                <a:srgbClr val="92D050"/>
              </a:solidFill>
            </a:endParaRPr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131393"/>
            <a:ext cx="3733800" cy="139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7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685800" y="1676400"/>
            <a:ext cx="9144000" cy="5254625"/>
          </a:xfrm>
        </p:spPr>
        <p:txBody>
          <a:bodyPr>
            <a:normAutofit fontScale="92500"/>
          </a:bodyPr>
          <a:lstStyle/>
          <a:p>
            <a:pPr marL="1812925" lvl="3" indent="-441325" algn="just" eaLnBrk="1" hangingPunct="1">
              <a:lnSpc>
                <a:spcPct val="0"/>
              </a:lnSpc>
              <a:buClr>
                <a:srgbClr val="92D050"/>
              </a:buClr>
              <a:buSzPct val="140000"/>
              <a:buFontTx/>
              <a:buNone/>
              <a:tabLst>
                <a:tab pos="7983538" algn="l"/>
              </a:tabLst>
              <a:defRPr/>
            </a:pPr>
            <a:endParaRPr lang="en-US" sz="2800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800" dirty="0" smtClean="0">
                <a:latin typeface="Eurostile" pitchFamily="34" charset="0"/>
                <a:cs typeface="Times New Roman" pitchFamily="18" charset="0"/>
              </a:rPr>
              <a:t>Simple Kit of Parts </a:t>
            </a:r>
            <a:r>
              <a:rPr lang="en-US" dirty="0" smtClean="0">
                <a:latin typeface="Eurostile" pitchFamily="34" charset="0"/>
                <a:cs typeface="Times New Roman" pitchFamily="18" charset="0"/>
              </a:rPr>
              <a:t>(Solid to Glass or Glass to solid)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800" dirty="0" smtClean="0">
                <a:latin typeface="Eurostile" pitchFamily="34" charset="0"/>
                <a:cs typeface="Times New Roman" pitchFamily="18" charset="0"/>
              </a:rPr>
              <a:t>Field Fit </a:t>
            </a:r>
            <a:r>
              <a:rPr lang="en-US" dirty="0" smtClean="0">
                <a:latin typeface="Eurostile" pitchFamily="34" charset="0"/>
                <a:cs typeface="Times New Roman" pitchFamily="18" charset="0"/>
              </a:rPr>
              <a:t>(Stick Built vs Unitized or Semi-Unitized)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800" dirty="0" smtClean="0">
                <a:latin typeface="Eurostile" pitchFamily="34" charset="0"/>
                <a:cs typeface="Times New Roman" pitchFamily="18" charset="0"/>
              </a:rPr>
              <a:t>Non-Progressive</a:t>
            </a:r>
          </a:p>
          <a:p>
            <a:pPr marL="1812925" lvl="3" indent="-441325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900" b="1" i="1" dirty="0">
                <a:latin typeface="Eurostile" pitchFamily="34" charset="0"/>
                <a:cs typeface="Times New Roman" pitchFamily="18" charset="0"/>
              </a:rPr>
              <a:t>Ease</a:t>
            </a:r>
            <a:r>
              <a:rPr lang="en-US" sz="2900" dirty="0">
                <a:latin typeface="Eurostile" pitchFamily="34" charset="0"/>
                <a:cs typeface="Times New Roman" pitchFamily="18" charset="0"/>
              </a:rPr>
              <a:t> and </a:t>
            </a:r>
            <a:r>
              <a:rPr lang="en-US" sz="2900" b="1" i="1" dirty="0" smtClean="0">
                <a:latin typeface="Eurostile" pitchFamily="34" charset="0"/>
                <a:cs typeface="Times New Roman" pitchFamily="18" charset="0"/>
              </a:rPr>
              <a:t>Speed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 </a:t>
            </a:r>
            <a:r>
              <a:rPr lang="en-US" sz="2900" dirty="0">
                <a:latin typeface="Eurostile" pitchFamily="34" charset="0"/>
                <a:cs typeface="Times New Roman" pitchFamily="18" charset="0"/>
              </a:rPr>
              <a:t>of 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Construction</a:t>
            </a:r>
            <a:endParaRPr lang="en-US" sz="2900" dirty="0">
              <a:latin typeface="Eurostile" pitchFamily="34" charset="0"/>
              <a:cs typeface="Times New Roman" pitchFamily="18" charset="0"/>
            </a:endParaRP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2 to 3 Week </a:t>
            </a:r>
            <a:r>
              <a:rPr lang="en-US" sz="2900" u="sng" dirty="0" smtClean="0">
                <a:latin typeface="Eurostile" pitchFamily="34" charset="0"/>
                <a:cs typeface="Times New Roman" pitchFamily="18" charset="0"/>
              </a:rPr>
              <a:t>Standard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 Lead Time……..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The Most Sustainable Solution in the Industry</a:t>
            </a:r>
          </a:p>
          <a:p>
            <a:pPr marL="1812925" lvl="3" indent="-441325" eaLnBrk="1" hangingPunct="1">
              <a:lnSpc>
                <a:spcPct val="150000"/>
              </a:lnSpc>
              <a:buClr>
                <a:schemeClr val="tx1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sz="2900" dirty="0" err="1" smtClean="0">
                <a:latin typeface="Eurostile" pitchFamily="34" charset="0"/>
                <a:cs typeface="Times New Roman" pitchFamily="18" charset="0"/>
              </a:rPr>
              <a:t>LEED</a:t>
            </a:r>
            <a:r>
              <a:rPr lang="en-US" sz="2900" dirty="0" smtClean="0">
                <a:latin typeface="Eurostile" pitchFamily="34" charset="0"/>
                <a:cs typeface="Times New Roman" pitchFamily="18" charset="0"/>
              </a:rPr>
              <a:t> Points </a:t>
            </a:r>
            <a:r>
              <a:rPr lang="en-US" sz="2600" dirty="0" smtClean="0">
                <a:latin typeface="Eurostile" pitchFamily="34" charset="0"/>
                <a:cs typeface="Times New Roman" pitchFamily="18" charset="0"/>
              </a:rPr>
              <a:t>(Regional Materials, Local Labor)</a:t>
            </a:r>
            <a:endParaRPr lang="en-US" sz="2600" dirty="0">
              <a:latin typeface="Eurostile" pitchFamily="34" charset="0"/>
              <a:cs typeface="Times New Roman" pitchFamily="18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-97207"/>
            <a:ext cx="3733800" cy="13926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" y="381000"/>
            <a:ext cx="1752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92D050"/>
                </a:solidFill>
              </a:rPr>
              <a:t>Why</a:t>
            </a:r>
            <a:endParaRPr lang="en-US" sz="3800" b="1" dirty="0">
              <a:solidFill>
                <a:srgbClr val="92D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4012" y="381000"/>
            <a:ext cx="69307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92D050"/>
                </a:solidFill>
              </a:rPr>
              <a:t>Demountable Walls?</a:t>
            </a:r>
            <a:endParaRPr lang="en-US" sz="3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58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447800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Installation</a:t>
            </a:r>
            <a:endParaRPr lang="en-US" sz="9600" dirty="0"/>
          </a:p>
        </p:txBody>
      </p:sp>
      <p:sp>
        <p:nvSpPr>
          <p:cNvPr id="2" name="TextBox 1"/>
          <p:cNvSpPr txBox="1"/>
          <p:nvPr/>
        </p:nvSpPr>
        <p:spPr>
          <a:xfrm>
            <a:off x="2133600" y="3115270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Simple single office installation using the Flex Series incorporating  glass and solid panels performed by a two man crew in four hours.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465838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Click to Start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390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4867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867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Click to advance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75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8984" y="-76200"/>
            <a:ext cx="5516216" cy="2057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19200" y="1819870"/>
            <a:ext cx="662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u="sng" dirty="0" smtClean="0"/>
              <a:t>Wall SERIES</a:t>
            </a:r>
            <a:endParaRPr lang="en-US" sz="5400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2362200" y="2895600"/>
            <a:ext cx="441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Flex</a:t>
            </a:r>
            <a:r>
              <a:rPr lang="en-US" sz="3600" dirty="0" smtClean="0"/>
              <a:t>		Glass/Solid</a:t>
            </a:r>
          </a:p>
          <a:p>
            <a:r>
              <a:rPr lang="en-US" sz="3600" b="1" dirty="0" smtClean="0"/>
              <a:t>Genesis</a:t>
            </a:r>
            <a:r>
              <a:rPr lang="en-US" sz="3600" dirty="0" smtClean="0"/>
              <a:t>	Glass/Solid</a:t>
            </a:r>
          </a:p>
          <a:p>
            <a:r>
              <a:rPr lang="en-US" sz="3600" b="1" dirty="0" smtClean="0"/>
              <a:t>Extend</a:t>
            </a:r>
            <a:r>
              <a:rPr lang="en-US" sz="3600" dirty="0" smtClean="0"/>
              <a:t>	Solid Only</a:t>
            </a:r>
          </a:p>
          <a:p>
            <a:r>
              <a:rPr lang="en-US" sz="3600" b="1" dirty="0" smtClean="0"/>
              <a:t>View</a:t>
            </a:r>
            <a:r>
              <a:rPr lang="en-US" sz="3600" dirty="0" smtClean="0"/>
              <a:t>	Glass Only</a:t>
            </a:r>
          </a:p>
        </p:txBody>
      </p:sp>
    </p:spTree>
    <p:extLst>
      <p:ext uri="{BB962C8B-B14F-4D97-AF65-F5344CB8AC3E}">
        <p14:creationId xmlns:p14="http://schemas.microsoft.com/office/powerpoint/2010/main" val="18680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2600" y="2362200"/>
            <a:ext cx="4699000" cy="3524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1286470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 smtClean="0"/>
              <a:t>FLEX WALL SERIES</a:t>
            </a:r>
            <a:endParaRPr lang="en-US" sz="5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0" y="-228600"/>
            <a:ext cx="5311913" cy="1981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2153483"/>
            <a:ext cx="3810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3” Thick Wall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Floor to Ceiling/Freestanding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Wall board can be any ½” material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Easily Incorporate Glass and Solids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Single or Double pane Glass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Universal Swing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Barn and Pocket Door Options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Great Acoustical Performance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Wide Trim option (Genesis)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Integrated White Board, </a:t>
            </a:r>
            <a:r>
              <a:rPr lang="en-US" dirty="0" err="1"/>
              <a:t>Tackable</a:t>
            </a:r>
            <a:r>
              <a:rPr lang="en-US" dirty="0"/>
              <a:t> Surface, Fabric, Electrical, Electric Privacy Glass, etc</a:t>
            </a:r>
            <a:r>
              <a:rPr lang="en-US" dirty="0" smtClean="0"/>
              <a:t>.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4” Thick wall (Extend)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60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oject009CorridorwithOpaquesegentati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6460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67600" y="63362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7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2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228600"/>
            <a:ext cx="85725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7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3007"/>
            <a:ext cx="7734300" cy="65225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" y="76200"/>
            <a:ext cx="8869680" cy="6719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914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11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9400" y="613546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Solid Core Swing Door, Sidelight and Laminate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7200"/>
            <a:ext cx="9029700" cy="601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3800" y="6096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9400" y="613546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Solid Core Swing Door, Sidelight and Laminate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43800" y="60960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Flex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76200"/>
            <a:ext cx="6553200" cy="6705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76800" y="64124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Matching Wall Board and Trim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9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2684253"/>
            <a:ext cx="4752196" cy="35641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2724150"/>
            <a:ext cx="3352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Center Mounted Single Pane Glass 3/8” to 5/8”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Floor to Ceiling or Freestanding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Integrated Sliding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Universal Swing Doors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Designed as a stand alone Storefront or compliments the Flex Series for a total Office solution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371600" y="1286470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 smtClean="0"/>
              <a:t>VIEW WALL SERIES</a:t>
            </a:r>
            <a:endParaRPr lang="en-US" sz="5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0" y="-228600"/>
            <a:ext cx="5311913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" y="447675"/>
            <a:ext cx="8953500" cy="5962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6019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2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173" y="152400"/>
            <a:ext cx="4096427" cy="6553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5600" y="63246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0" y="64124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Jerry\Downloads\IMG_227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360" b="-4651"/>
          <a:stretch/>
        </p:blipFill>
        <p:spPr bwMode="auto">
          <a:xfrm>
            <a:off x="4953000" y="152400"/>
            <a:ext cx="45172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91400" y="6349484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457200"/>
            <a:ext cx="8915400" cy="5943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43800" y="6019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0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0" y="6488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1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rry\Pictures\2013-01-24 hh\hh 05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0600" y="304800"/>
            <a:ext cx="6846732" cy="358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erry\Pictures\2013-01-24 hh\hh 07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3962400"/>
            <a:ext cx="4152900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3962400"/>
            <a:ext cx="4152900" cy="277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9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8600"/>
            <a:ext cx="8553450" cy="640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0" y="62600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80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533400"/>
            <a:ext cx="8915400" cy="5943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3800" y="61076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98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9000" y="62484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Jerry\AppData\Local\Microsoft\Windows\Temporary Internet Files\Content.IE5\B7T1RCQ4\IMG_235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400" y="228600"/>
            <a:ext cx="86360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91400" y="63246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6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9000" y="57912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9000" y="6031468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8737600" cy="655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67600" y="6400800"/>
            <a:ext cx="1752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View Series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89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700088" y="1447800"/>
            <a:ext cx="7891462" cy="914400"/>
          </a:xfrm>
        </p:spPr>
        <p:txBody>
          <a:bodyPr>
            <a:normAutofit/>
          </a:bodyPr>
          <a:lstStyle/>
          <a:p>
            <a:pPr marL="342900" indent="-342900" algn="ctr" eaLnBrk="1" hangingPunct="1">
              <a:buFont typeface="Wingdings" pitchFamily="2" charset="2"/>
              <a:buNone/>
              <a:tabLst>
                <a:tab pos="7983538" algn="l"/>
              </a:tabLst>
              <a:defRPr/>
            </a:pPr>
            <a:r>
              <a:rPr lang="en-CA" sz="3600" b="1" u="sng" dirty="0" smtClean="0">
                <a:latin typeface="Eurostile" pitchFamily="34" charset="0"/>
                <a:cs typeface="Times New Roman" pitchFamily="18" charset="0"/>
              </a:rPr>
              <a:t>Sustainability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2209800"/>
            <a:ext cx="7467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</a:t>
            </a:r>
            <a:r>
              <a:rPr lang="en-US" sz="2800" b="1" dirty="0" smtClean="0"/>
              <a:t>eet </a:t>
            </a:r>
            <a:r>
              <a:rPr lang="en-US" sz="2800" b="1" dirty="0"/>
              <a:t>the needs of the present without compromising the ability of future generations to meet their own </a:t>
            </a:r>
            <a:r>
              <a:rPr lang="en-US" sz="2800" b="1" dirty="0" smtClean="0"/>
              <a:t>needs</a:t>
            </a:r>
            <a:endParaRPr lang="en-US" sz="28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950913" y="3606801"/>
            <a:ext cx="7202487" cy="3403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95400" lvl="2" indent="-381000" algn="just">
              <a:lnSpc>
                <a:spcPct val="40000"/>
              </a:lnSpc>
              <a:buClr>
                <a:srgbClr val="92D050"/>
              </a:buClr>
              <a:buSzPct val="140000"/>
              <a:buFont typeface="Symbol" pitchFamily="18" charset="2"/>
              <a:buNone/>
              <a:tabLst>
                <a:tab pos="7983538" algn="l"/>
              </a:tabLst>
              <a:defRPr/>
            </a:pPr>
            <a:endParaRPr lang="en-CA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 algn="just">
              <a:lnSpc>
                <a:spcPct val="0"/>
              </a:lnSpc>
              <a:buClr>
                <a:srgbClr val="92D050"/>
              </a:buClr>
              <a:buSzPct val="140000"/>
              <a:buFont typeface="Wingdings" pitchFamily="2" charset="2"/>
              <a:buChar char="q"/>
              <a:tabLst>
                <a:tab pos="7983538" algn="l"/>
              </a:tabLst>
              <a:defRPr/>
            </a:pPr>
            <a:endParaRPr lang="en-US" sz="2800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Recycled and recyclable content</a:t>
            </a:r>
            <a:br>
              <a:rPr lang="en-US" dirty="0" smtClean="0">
                <a:latin typeface="Eurostile" pitchFamily="34" charset="0"/>
                <a:cs typeface="Times New Roman" pitchFamily="18" charset="0"/>
              </a:rPr>
            </a:br>
            <a:endParaRPr lang="en-US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Outstanding products reuse strategy</a:t>
            </a:r>
            <a:br>
              <a:rPr lang="en-US" dirty="0" smtClean="0">
                <a:latin typeface="Eurostile" pitchFamily="34" charset="0"/>
                <a:cs typeface="Times New Roman" pitchFamily="18" charset="0"/>
              </a:rPr>
            </a:br>
            <a:endParaRPr lang="en-US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Regional materials as needed</a:t>
            </a:r>
            <a:br>
              <a:rPr lang="en-US" dirty="0" smtClean="0">
                <a:latin typeface="Eurostile" pitchFamily="34" charset="0"/>
                <a:cs typeface="Times New Roman" pitchFamily="18" charset="0"/>
              </a:rPr>
            </a:br>
            <a:endParaRPr lang="en-US" dirty="0" smtClean="0">
              <a:latin typeface="Eurostile" pitchFamily="34" charset="0"/>
              <a:cs typeface="Times New Roman" pitchFamily="18" charset="0"/>
            </a:endParaRPr>
          </a:p>
          <a:p>
            <a:pPr marL="1812925" lvl="3" indent="-441325">
              <a:buClr>
                <a:srgbClr val="74B230"/>
              </a:buClr>
              <a:buSzPct val="140000"/>
              <a:buFont typeface="Arial" pitchFamily="34" charset="0"/>
              <a:buChar char="•"/>
              <a:tabLst>
                <a:tab pos="7983538" algn="l"/>
              </a:tabLst>
              <a:defRPr/>
            </a:pPr>
            <a:r>
              <a:rPr lang="en-US" dirty="0" smtClean="0">
                <a:latin typeface="Eurostile" pitchFamily="34" charset="0"/>
                <a:cs typeface="Times New Roman" pitchFamily="18" charset="0"/>
              </a:rPr>
              <a:t>Supports worker comfort, safety and health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-114094"/>
            <a:ext cx="4800599" cy="179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9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http://coalzoom.com/pictures/AEP%20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3002" y="4071203"/>
            <a:ext cx="1763594" cy="88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http://www.foxhunterstyresandalloys.com/images/logos/michelin_log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3916" y="2741183"/>
            <a:ext cx="2575081" cy="80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338" y="6155872"/>
            <a:ext cx="25146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3249" y="2374199"/>
            <a:ext cx="100965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1518" y="3790950"/>
            <a:ext cx="116205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3" y="76200"/>
            <a:ext cx="243839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9931" y="761103"/>
            <a:ext cx="2433637" cy="54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87" y="2990850"/>
            <a:ext cx="27336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2432830"/>
            <a:ext cx="19621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4481" y="106754"/>
            <a:ext cx="20669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9019" y="1535147"/>
            <a:ext cx="2543381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" y="1476375"/>
            <a:ext cx="11334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5562600"/>
            <a:ext cx="1219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6878" y="3124200"/>
            <a:ext cx="179122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6094" y="4221327"/>
            <a:ext cx="1008068" cy="100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375" y="762000"/>
            <a:ext cx="263842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2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4532" y="3727559"/>
            <a:ext cx="1307268" cy="401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3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7225" y="6074313"/>
            <a:ext cx="1799371" cy="69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9225" y="5331742"/>
            <a:ext cx="155257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7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002" y="685800"/>
            <a:ext cx="1317873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9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2900" y="47625"/>
            <a:ext cx="22479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 descr="https://evbdn.eventbrite.com/s3-s3/eventlogos/30694277/reguslogoblue.jpg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0176" y="5088948"/>
            <a:ext cx="2026420" cy="88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http://www.hollandbarstool.com/documents/image/Logos/Collegiate/minnesota.jpg"/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400" y="3456616"/>
            <a:ext cx="1300499" cy="77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8" descr="http://energyinsurancelebanon.com/ESW/Images/auto_owners_oval_logo.jpg"/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7137" y="1905000"/>
            <a:ext cx="2004163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http://upload.wikimedia.org/wikipedia/en/e/e0/Pearson_Education_logo.jpg"/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9160" y="1600200"/>
            <a:ext cx="121864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tctechcrunch2011.files.wordpress.com/2012/03/yahoo-logo.jpg"/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3652" y="6202593"/>
            <a:ext cx="1600200" cy="44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756" y="76200"/>
            <a:ext cx="1685044" cy="134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816" y="4361663"/>
            <a:ext cx="1339602" cy="100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37338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/>
          <p:cNvPicPr>
            <a:picLocks noChangeAspect="1" noChangeArrowheads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3239" y="5212339"/>
            <a:ext cx="2340768" cy="8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0"/>
          <p:cNvPicPr>
            <a:picLocks noChangeAspect="1" noChangeArrowheads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1847" y="1371600"/>
            <a:ext cx="1743553" cy="1305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2"/>
          <p:cNvPicPr>
            <a:picLocks noChangeAspect="1" noChangeArrowheads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8100" y="5428337"/>
            <a:ext cx="1372203" cy="137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3"/>
          <p:cNvPicPr>
            <a:picLocks noChangeAspect="1" noChangeArrowheads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3733800"/>
            <a:ext cx="1514012" cy="151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58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8211" y="-152400"/>
            <a:ext cx="5048389" cy="18829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2659082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Work Flow:</a:t>
            </a:r>
            <a:r>
              <a:rPr lang="en-US" dirty="0" smtClean="0">
                <a:solidFill>
                  <a:prstClr val="black"/>
                </a:solidFill>
              </a:rPr>
              <a:t>	Clean efficient process, </a:t>
            </a:r>
            <a:r>
              <a:rPr lang="en-US" dirty="0">
                <a:solidFill>
                  <a:prstClr val="black"/>
                </a:solidFill>
              </a:rPr>
              <a:t>O</a:t>
            </a:r>
            <a:r>
              <a:rPr lang="en-US" dirty="0" smtClean="0">
                <a:solidFill>
                  <a:prstClr val="black"/>
                </a:solidFill>
              </a:rPr>
              <a:t>ne Trade group, Low impact on operations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Sustainability:</a:t>
            </a: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Recycle, Reuse, </a:t>
            </a:r>
            <a:r>
              <a:rPr lang="en-US" dirty="0" err="1" smtClean="0">
                <a:solidFill>
                  <a:prstClr val="black"/>
                </a:solidFill>
              </a:rPr>
              <a:t>LEED</a:t>
            </a:r>
            <a:r>
              <a:rPr lang="en-US" dirty="0" smtClean="0">
                <a:solidFill>
                  <a:prstClr val="black"/>
                </a:solidFill>
              </a:rPr>
              <a:t>, Worker comfort</a:t>
            </a:r>
            <a:endParaRPr lang="en-US" b="1" dirty="0" smtClean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Price:</a:t>
            </a:r>
            <a:r>
              <a:rPr lang="en-US" dirty="0" smtClean="0">
                <a:solidFill>
                  <a:prstClr val="black"/>
                </a:solidFill>
              </a:rPr>
              <a:t>		Blended price per lineal foot competitive with GC/Trades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Architectural:</a:t>
            </a:r>
            <a:r>
              <a:rPr lang="en-US" dirty="0" smtClean="0">
                <a:solidFill>
                  <a:prstClr val="black"/>
                </a:solidFill>
              </a:rPr>
              <a:t>	Glass, Colors, Unique shapes, Integration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No </a:t>
            </a:r>
            <a:r>
              <a:rPr lang="en-US" b="1" dirty="0">
                <a:solidFill>
                  <a:prstClr val="black"/>
                </a:solidFill>
              </a:rPr>
              <a:t>Permits</a:t>
            </a:r>
            <a:r>
              <a:rPr lang="en-US" b="1" dirty="0" smtClean="0">
                <a:solidFill>
                  <a:prstClr val="black"/>
                </a:solidFill>
              </a:rPr>
              <a:t>:	</a:t>
            </a:r>
            <a:r>
              <a:rPr lang="en-US" dirty="0" smtClean="0">
                <a:solidFill>
                  <a:prstClr val="black"/>
                </a:solidFill>
              </a:rPr>
              <a:t>Most municipalities do not require a permit to install furniture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>
                <a:solidFill>
                  <a:prstClr val="black"/>
                </a:solidFill>
              </a:rPr>
              <a:t>Quick lead times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r>
              <a:rPr lang="en-US" dirty="0" smtClean="0">
                <a:solidFill>
                  <a:prstClr val="black"/>
                </a:solidFill>
              </a:rPr>
              <a:t>	3-5 Week Standard Lead Times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>
                <a:solidFill>
                  <a:prstClr val="black"/>
                </a:solidFill>
              </a:rPr>
              <a:t>Flexibility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As requirements change so can our walls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Long Term savings:	</a:t>
            </a:r>
            <a:r>
              <a:rPr lang="en-US" dirty="0" smtClean="0">
                <a:solidFill>
                  <a:prstClr val="black"/>
                </a:solidFill>
              </a:rPr>
              <a:t>Reuse/Re-purpose strategy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Tax Advantages:</a:t>
            </a:r>
            <a:r>
              <a:rPr lang="en-US" dirty="0" smtClean="0">
                <a:solidFill>
                  <a:prstClr val="black"/>
                </a:solidFill>
              </a:rPr>
              <a:t>	Qualifies </a:t>
            </a:r>
            <a:r>
              <a:rPr lang="en-US" dirty="0">
                <a:solidFill>
                  <a:prstClr val="black"/>
                </a:solidFill>
              </a:rPr>
              <a:t>as Furniture for accelerated </a:t>
            </a:r>
            <a:r>
              <a:rPr lang="en-US" dirty="0" smtClean="0">
                <a:solidFill>
                  <a:prstClr val="black"/>
                </a:solidFill>
              </a:rPr>
              <a:t>depreciation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prstClr val="black"/>
                </a:solidFill>
              </a:rPr>
              <a:t>Speed:	</a:t>
            </a:r>
            <a:r>
              <a:rPr lang="en-US" dirty="0" smtClean="0">
                <a:solidFill>
                  <a:prstClr val="black"/>
                </a:solidFill>
              </a:rPr>
              <a:t> 	No </a:t>
            </a:r>
            <a:r>
              <a:rPr lang="en-US" dirty="0">
                <a:solidFill>
                  <a:prstClr val="black"/>
                </a:solidFill>
              </a:rPr>
              <a:t>delays as with typical gypsum board construction. Eliminate debris, </a:t>
            </a:r>
            <a:r>
              <a:rPr lang="en-US" dirty="0" smtClean="0">
                <a:solidFill>
                  <a:prstClr val="black"/>
                </a:solidFill>
              </a:rPr>
              <a:t>		sanding</a:t>
            </a:r>
            <a:r>
              <a:rPr lang="en-US" dirty="0">
                <a:solidFill>
                  <a:prstClr val="black"/>
                </a:solidFill>
              </a:rPr>
              <a:t>, finishing and </a:t>
            </a:r>
            <a:r>
              <a:rPr lang="en-US" dirty="0" smtClean="0">
                <a:solidFill>
                  <a:prstClr val="black"/>
                </a:solidFill>
              </a:rPr>
              <a:t>painting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Experience:	NxtWall </a:t>
            </a:r>
            <a:r>
              <a:rPr lang="en-US" dirty="0" smtClean="0">
                <a:solidFill>
                  <a:prstClr val="black"/>
                </a:solidFill>
              </a:rPr>
              <a:t>has the expertise, experience and the performance to provide a </a:t>
            </a:r>
          </a:p>
          <a:p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	successful project on time and on budget…	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6002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prstClr val="black"/>
                </a:solidFill>
              </a:rPr>
              <a:t>THE NXTWALL ADVANTAGE</a:t>
            </a:r>
            <a:endParaRPr lang="en-US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03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38438"/>
            <a:ext cx="8318641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1" y="-152400"/>
            <a:ext cx="4724399" cy="1752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71576" y="1349514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Chicago Showroom</a:t>
            </a:r>
            <a:endParaRPr lang="en-US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2057400"/>
            <a:ext cx="6781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2400" b="1" dirty="0"/>
              <a:t>401 North Franklin, Suite 4E, Chicago, IL  60654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0224" y="5791200"/>
            <a:ext cx="551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Adjacent to The Merchandise Mart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9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" y="2249269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“The Sustainable Solution”</a:t>
            </a:r>
            <a:endParaRPr lang="en-US" sz="36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295400" y="5105400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www.nxtwall.com</a:t>
            </a:r>
            <a:endParaRPr lang="en-US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95400" y="3524071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Jerry Sweet	President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jsweet@nxtwall.com</a:t>
            </a:r>
            <a:endParaRPr lang="en-US" dirty="0" smtClean="0"/>
          </a:p>
          <a:p>
            <a:r>
              <a:rPr lang="en-US" dirty="0" smtClean="0"/>
              <a:t>Chris Palinski	VP Operations	</a:t>
            </a:r>
            <a:r>
              <a:rPr lang="en-US" dirty="0" err="1" smtClean="0"/>
              <a:t>cpalinski@nxtwall.com</a:t>
            </a:r>
            <a:endParaRPr lang="en-US" dirty="0" smtClean="0"/>
          </a:p>
          <a:p>
            <a:r>
              <a:rPr lang="en-US" dirty="0" smtClean="0"/>
              <a:t>Tim Gunter	Lead Designer	</a:t>
            </a:r>
            <a:r>
              <a:rPr lang="en-US" dirty="0" err="1" smtClean="0"/>
              <a:t>tgunter@nxtwall.com</a:t>
            </a:r>
            <a:endParaRPr lang="en-US" dirty="0" smtClean="0"/>
          </a:p>
          <a:p>
            <a:r>
              <a:rPr lang="en-US" dirty="0" smtClean="0"/>
              <a:t>Gregg Cullen	Marketing	</a:t>
            </a:r>
            <a:r>
              <a:rPr lang="en-US" dirty="0" err="1" smtClean="0"/>
              <a:t>gcullen@nxtwall.com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04925" y="2981980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KEY CONTACTS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295400" y="5867400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269-488-2752</a:t>
            </a:r>
            <a:endParaRPr lang="en-US" sz="48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304800"/>
            <a:ext cx="60198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2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02640"/>
      </a:hlink>
      <a:folHlink>
        <a:srgbClr val="548D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5509</TotalTime>
  <Words>406</Words>
  <Application>Microsoft Office PowerPoint</Application>
  <PresentationFormat>On-screen Show (4:3)</PresentationFormat>
  <Paragraphs>114</Paragraphs>
  <Slides>33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Sustainability</vt:lpstr>
      <vt:lpstr>PowerPoint Presentation</vt:lpstr>
      <vt:lpstr>PowerPoint Presentation</vt:lpstr>
      <vt:lpstr>PowerPoint Presentation</vt:lpstr>
      <vt:lpstr>PowerPoint Presentation</vt:lpstr>
    </vt:vector>
  </TitlesOfParts>
  <Company>NxtWall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NxtWall - The Sustainable Solution</dc:title>
  <dc:subject>NxtWall Demountable Walls Presentation</dc:subject>
  <dc:creator>NxtWall</dc:creator>
  <cp:keywords>demountable walls presentation, movable walls, glass office walls, sustainable walls, wall partitions, partition wall systems</cp:keywords>
  <cp:lastModifiedBy>Gregg</cp:lastModifiedBy>
  <cp:revision>105</cp:revision>
  <dcterms:created xsi:type="dcterms:W3CDTF">2013-06-28T14:13:20Z</dcterms:created>
  <dcterms:modified xsi:type="dcterms:W3CDTF">2014-02-12T20:25:23Z</dcterms:modified>
</cp:coreProperties>
</file>