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68" r:id="rId3"/>
    <p:sldId id="261" r:id="rId4"/>
    <p:sldId id="259" r:id="rId5"/>
    <p:sldId id="260" r:id="rId6"/>
    <p:sldId id="272" r:id="rId7"/>
    <p:sldId id="256" r:id="rId8"/>
    <p:sldId id="262" r:id="rId9"/>
    <p:sldId id="263" r:id="rId10"/>
    <p:sldId id="265" r:id="rId11"/>
    <p:sldId id="269" r:id="rId12"/>
    <p:sldId id="276" r:id="rId13"/>
    <p:sldId id="275" r:id="rId14"/>
    <p:sldId id="274" r:id="rId15"/>
    <p:sldId id="277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B2B2B2"/>
    <a:srgbClr val="F8F8F8"/>
    <a:srgbClr val="1E1C11"/>
    <a:srgbClr val="19191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174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5B9CC-BBE8-4080-ABC2-F9BB1CB7847C}" type="datetimeFigureOut">
              <a:rPr lang="en-US"/>
              <a:pPr>
                <a:defRPr/>
              </a:pPr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DB76D-2FAA-470E-A8F7-9E21161AEC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16845-6541-489A-A0D7-F53A2ED8FE56}" type="datetimeFigureOut">
              <a:rPr lang="en-US"/>
              <a:pPr>
                <a:defRPr/>
              </a:pPr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73715-58EC-42C4-824C-CDD56AD24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B5769-B536-4A1A-8768-1D9B115287F6}" type="datetimeFigureOut">
              <a:rPr lang="en-US"/>
              <a:pPr>
                <a:defRPr/>
              </a:pPr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C5CA2-4D34-4D81-BD89-E72CE49D64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E8E84-BBE7-4299-8F5F-5865E22125B3}" type="datetimeFigureOut">
              <a:rPr lang="en-US"/>
              <a:pPr>
                <a:defRPr/>
              </a:pPr>
              <a:t>1/20/2020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3226-5712-4807-BFF8-96E1381E22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0E79B-9A15-42F7-BEC8-89E55223D88A}" type="datetimeFigureOut">
              <a:rPr lang="en-US"/>
              <a:pPr>
                <a:defRPr/>
              </a:pPr>
              <a:t>1/20/2020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FC104-298F-4304-A72E-F37B286AAB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1F3F4-8A1E-4D1C-8C6D-61EE9CFA46E0}" type="datetimeFigureOut">
              <a:rPr lang="en-US"/>
              <a:pPr>
                <a:defRPr/>
              </a:pPr>
              <a:t>1/20/2020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1BBF1-796F-4C30-A5E9-B38C93A802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4B43-1E38-49A9-B3EF-AAD2B5501FB5}" type="datetimeFigureOut">
              <a:rPr lang="en-US"/>
              <a:pPr>
                <a:defRPr/>
              </a:pPr>
              <a:t>1/20/2020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1720E-8837-4E67-A482-C6D547A8F8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716D4-86FD-4414-AA7F-9DB10DF2395C}" type="datetimeFigureOut">
              <a:rPr lang="en-US"/>
              <a:pPr>
                <a:defRPr/>
              </a:pPr>
              <a:t>1/20/2020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AE47A-666B-4311-A98F-995303A0DD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D5322-CFEA-41DC-A8AE-3E05BCD6CDB8}" type="datetimeFigureOut">
              <a:rPr lang="en-US"/>
              <a:pPr>
                <a:defRPr/>
              </a:pPr>
              <a:t>1/20/2020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B76F4-CFEC-4EF9-928C-5909DD59E9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C36F-90F3-4B7B-94B9-B8743D2AFB9F}" type="datetimeFigureOut">
              <a:rPr lang="en-US"/>
              <a:pPr>
                <a:defRPr/>
              </a:pPr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B0002-C47E-468B-8867-9BA336C4C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4006D-7FC7-41FB-A06F-5F66DF840E39}" type="datetimeFigureOut">
              <a:rPr lang="en-US"/>
              <a:pPr>
                <a:defRPr/>
              </a:pPr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42D91-E0CD-4FBF-8EEB-4D35281E2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AAD7D2-666E-4B5E-A463-FBCC85886B08}" type="datetimeFigureOut">
              <a:rPr lang="en-US"/>
              <a:pPr>
                <a:defRPr/>
              </a:pPr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792788D-A797-4D71-A6DC-EE04169145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nxtwal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9900" y="381000"/>
            <a:ext cx="46228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7"/>
          <p:cNvSpPr txBox="1">
            <a:spLocks noChangeArrowheads="1"/>
          </p:cNvSpPr>
          <p:nvPr/>
        </p:nvSpPr>
        <p:spPr bwMode="auto">
          <a:xfrm>
            <a:off x="228600" y="234950"/>
            <a:ext cx="3886200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 dirty="0" smtClean="0">
                <a:latin typeface="Calibri" pitchFamily="34" charset="0"/>
              </a:rPr>
              <a:t>VIEW </a:t>
            </a:r>
            <a:r>
              <a:rPr lang="en-US" sz="4800" b="1" dirty="0">
                <a:latin typeface="Calibri" pitchFamily="34" charset="0"/>
              </a:rPr>
              <a:t>SERIES</a:t>
            </a:r>
            <a:br>
              <a:rPr lang="en-US" sz="4800" b="1" dirty="0">
                <a:latin typeface="Calibri" pitchFamily="34" charset="0"/>
              </a:rPr>
            </a:br>
            <a:r>
              <a:rPr lang="en-US" sz="4800" b="1" dirty="0">
                <a:latin typeface="Calibri" pitchFamily="34" charset="0"/>
              </a:rPr>
              <a:t/>
            </a:r>
            <a:br>
              <a:rPr lang="en-US" sz="4800" b="1" dirty="0">
                <a:latin typeface="Calibri" pitchFamily="34" charset="0"/>
              </a:rPr>
            </a:br>
            <a:r>
              <a:rPr lang="en-US" sz="2800" b="1" dirty="0">
                <a:latin typeface="Calibri" pitchFamily="34" charset="0"/>
              </a:rPr>
              <a:t>Track Assembly &amp; Installation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675451"/>
            <a:ext cx="2971800" cy="8029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/>
          </p:cNvPicPr>
          <p:nvPr/>
        </p:nvPicPr>
        <p:blipFill>
          <a:blip r:embed="rId2"/>
          <a:srcRect t="1097" b="24014"/>
          <a:stretch>
            <a:fillRect/>
          </a:stretch>
        </p:blipFill>
        <p:spPr bwMode="auto">
          <a:xfrm>
            <a:off x="6858000" y="1100138"/>
            <a:ext cx="1828800" cy="11858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cxnSp>
        <p:nvCxnSpPr>
          <p:cNvPr id="41" name="Straight Arrow Connector 40"/>
          <p:cNvCxnSpPr/>
          <p:nvPr/>
        </p:nvCxnSpPr>
        <p:spPr>
          <a:xfrm rot="5400000" flipH="1" flipV="1">
            <a:off x="6019800" y="2895600"/>
            <a:ext cx="2057400" cy="685800"/>
          </a:xfrm>
          <a:prstGeom prst="straightConnector1">
            <a:avLst/>
          </a:prstGeom>
          <a:ln w="539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76" name="Group 28"/>
          <p:cNvGrpSpPr>
            <a:grpSpLocks/>
          </p:cNvGrpSpPr>
          <p:nvPr/>
        </p:nvGrpSpPr>
        <p:grpSpPr bwMode="auto">
          <a:xfrm>
            <a:off x="7086600" y="4876800"/>
            <a:ext cx="1600200" cy="1506538"/>
            <a:chOff x="-5715000" y="-228600"/>
            <a:chExt cx="5181600" cy="3810000"/>
          </a:xfrm>
        </p:grpSpPr>
        <p:sp>
          <p:nvSpPr>
            <p:cNvPr id="18" name="Rectangle 17"/>
            <p:cNvSpPr/>
            <p:nvPr/>
          </p:nvSpPr>
          <p:spPr>
            <a:xfrm>
              <a:off x="-5715000" y="-228600"/>
              <a:ext cx="5181600" cy="3810000"/>
            </a:xfrm>
            <a:prstGeom prst="rect">
              <a:avLst/>
            </a:prstGeom>
            <a:solidFill>
              <a:srgbClr val="4F81BD">
                <a:alpha val="14902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060120" y="-228600"/>
              <a:ext cx="0" cy="381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-4039205" y="-228600"/>
              <a:ext cx="0" cy="381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7" name="Group 10"/>
          <p:cNvGrpSpPr>
            <a:grpSpLocks/>
          </p:cNvGrpSpPr>
          <p:nvPr/>
        </p:nvGrpSpPr>
        <p:grpSpPr bwMode="auto">
          <a:xfrm>
            <a:off x="5334000" y="4343400"/>
            <a:ext cx="1371600" cy="2366963"/>
            <a:chOff x="914400" y="800100"/>
            <a:chExt cx="2286000" cy="4026932"/>
          </a:xfrm>
        </p:grpSpPr>
        <p:grpSp>
          <p:nvGrpSpPr>
            <p:cNvPr id="3100" name="Group 27"/>
            <p:cNvGrpSpPr>
              <a:grpSpLocks/>
            </p:cNvGrpSpPr>
            <p:nvPr/>
          </p:nvGrpSpPr>
          <p:grpSpPr bwMode="auto">
            <a:xfrm>
              <a:off x="914400" y="800100"/>
              <a:ext cx="2286000" cy="4026932"/>
              <a:chOff x="-2590800" y="685800"/>
              <a:chExt cx="2286000" cy="4001730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-2590800" y="685800"/>
                <a:ext cx="2286000" cy="4001730"/>
              </a:xfrm>
              <a:prstGeom prst="rect">
                <a:avLst/>
              </a:prstGeom>
              <a:solidFill>
                <a:srgbClr val="4F81BD">
                  <a:alpha val="45882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4" name="Flowchart: Collate 23"/>
              <p:cNvSpPr/>
              <p:nvPr/>
            </p:nvSpPr>
            <p:spPr>
              <a:xfrm>
                <a:off x="-2463800" y="1904301"/>
                <a:ext cx="150813" cy="1221186"/>
              </a:xfrm>
              <a:prstGeom prst="flowChartCollat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Flowchart: Summing Junction 7"/>
            <p:cNvSpPr/>
            <p:nvPr/>
          </p:nvSpPr>
          <p:spPr>
            <a:xfrm>
              <a:off x="2896130" y="4724401"/>
              <a:ext cx="76728" cy="75623"/>
            </a:xfrm>
            <a:prstGeom prst="flowChartSummingJuncti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Flowchart: Summing Junction 22"/>
            <p:cNvSpPr/>
            <p:nvPr/>
          </p:nvSpPr>
          <p:spPr>
            <a:xfrm>
              <a:off x="3049588" y="4724401"/>
              <a:ext cx="74083" cy="75623"/>
            </a:xfrm>
            <a:prstGeom prst="flowChartSummingJuncti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Flowchart: Summing Junction 24"/>
            <p:cNvSpPr/>
            <p:nvPr/>
          </p:nvSpPr>
          <p:spPr>
            <a:xfrm>
              <a:off x="2896130" y="837912"/>
              <a:ext cx="76728" cy="75623"/>
            </a:xfrm>
            <a:prstGeom prst="flowChartSummingJuncti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lowchart: Summing Junction 25"/>
            <p:cNvSpPr/>
            <p:nvPr/>
          </p:nvSpPr>
          <p:spPr>
            <a:xfrm>
              <a:off x="3049588" y="837912"/>
              <a:ext cx="74083" cy="75623"/>
            </a:xfrm>
            <a:prstGeom prst="flowChartSummingJuncti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lowchart: Summing Junction 26"/>
            <p:cNvSpPr/>
            <p:nvPr/>
          </p:nvSpPr>
          <p:spPr>
            <a:xfrm>
              <a:off x="991130" y="837912"/>
              <a:ext cx="74083" cy="75623"/>
            </a:xfrm>
            <a:prstGeom prst="flowChartSummingJuncti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Flowchart: Summing Junction 30"/>
            <p:cNvSpPr/>
            <p:nvPr/>
          </p:nvSpPr>
          <p:spPr>
            <a:xfrm>
              <a:off x="1144588" y="837912"/>
              <a:ext cx="74083" cy="75623"/>
            </a:xfrm>
            <a:prstGeom prst="flowChartSummingJuncti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078" name="TextBox 13"/>
          <p:cNvSpPr txBox="1">
            <a:spLocks noChangeArrowheads="1"/>
          </p:cNvSpPr>
          <p:nvPr/>
        </p:nvSpPr>
        <p:spPr bwMode="auto">
          <a:xfrm>
            <a:off x="53975" y="533400"/>
            <a:ext cx="657542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1) </a:t>
            </a:r>
            <a:r>
              <a:rPr lang="en-US" dirty="0" smtClean="0">
                <a:latin typeface="Calibri" pitchFamily="34" charset="0"/>
              </a:rPr>
              <a:t>VIEW </a:t>
            </a:r>
            <a:r>
              <a:rPr lang="en-US" dirty="0">
                <a:latin typeface="Calibri" pitchFamily="34" charset="0"/>
              </a:rPr>
              <a:t>Top/Bottom Universal Track</a:t>
            </a:r>
            <a:br>
              <a:rPr lang="en-US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</a:rPr>
              <a:t>2) Track Guide</a:t>
            </a:r>
          </a:p>
          <a:p>
            <a:r>
              <a:rPr lang="en-US" dirty="0">
                <a:latin typeface="Calibri" pitchFamily="34" charset="0"/>
              </a:rPr>
              <a:t>3) Level Adjusters</a:t>
            </a:r>
          </a:p>
          <a:p>
            <a:r>
              <a:rPr lang="en-US" dirty="0">
                <a:latin typeface="Calibri" pitchFamily="34" charset="0"/>
              </a:rPr>
              <a:t>4) Glass Shims</a:t>
            </a:r>
          </a:p>
          <a:p>
            <a:r>
              <a:rPr lang="en-US" dirty="0">
                <a:latin typeface="Calibri" pitchFamily="34" charset="0"/>
              </a:rPr>
              <a:t>5) Glass Caulk/Glazing Spline</a:t>
            </a:r>
          </a:p>
          <a:p>
            <a:r>
              <a:rPr lang="en-US" dirty="0">
                <a:latin typeface="Calibri" pitchFamily="34" charset="0"/>
              </a:rPr>
              <a:t>6) Sliding Glass Door: (3 Sliding Carriages, 1 Bar Pull, 2 Door Stops)</a:t>
            </a:r>
          </a:p>
          <a:p>
            <a:r>
              <a:rPr lang="en-US" dirty="0">
                <a:latin typeface="Calibri" pitchFamily="34" charset="0"/>
              </a:rPr>
              <a:t>7) Side Glass</a:t>
            </a:r>
          </a:p>
        </p:txBody>
      </p:sp>
      <p:sp>
        <p:nvSpPr>
          <p:cNvPr id="3079" name="Rectangle 27"/>
          <p:cNvSpPr>
            <a:spLocks noChangeArrowheads="1"/>
          </p:cNvSpPr>
          <p:nvPr/>
        </p:nvSpPr>
        <p:spPr bwMode="auto">
          <a:xfrm>
            <a:off x="533400" y="0"/>
            <a:ext cx="8077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u="sng">
                <a:latin typeface="Calibri" pitchFamily="34" charset="0"/>
              </a:rPr>
              <a:t>Minimum Parts Using Existing Walls</a:t>
            </a:r>
            <a:endParaRPr lang="en-US" sz="2800"/>
          </a:p>
        </p:txBody>
      </p:sp>
      <p:pic>
        <p:nvPicPr>
          <p:cNvPr id="3080" name="Picture 28" descr="Vision-Level-Adjusterjp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2590800"/>
            <a:ext cx="1944688" cy="15684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3081" name="Picture 29" descr="trac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2590800"/>
            <a:ext cx="2163763" cy="250983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3082" name="Picture 31" descr="track-guid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2200" y="2590800"/>
            <a:ext cx="2163763" cy="250983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3083" name="TextBox 32"/>
          <p:cNvSpPr txBox="1">
            <a:spLocks noChangeArrowheads="1"/>
          </p:cNvSpPr>
          <p:nvPr/>
        </p:nvSpPr>
        <p:spPr bwMode="auto">
          <a:xfrm>
            <a:off x="0" y="2662238"/>
            <a:ext cx="20129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  <a:latin typeface="Myriad Pro" pitchFamily="34" charset="0"/>
              </a:rPr>
              <a:t>1) Top/Bottom Track</a:t>
            </a:r>
          </a:p>
        </p:txBody>
      </p:sp>
      <p:sp>
        <p:nvSpPr>
          <p:cNvPr id="3084" name="TextBox 33"/>
          <p:cNvSpPr txBox="1">
            <a:spLocks noChangeArrowheads="1"/>
          </p:cNvSpPr>
          <p:nvPr/>
        </p:nvSpPr>
        <p:spPr bwMode="auto">
          <a:xfrm>
            <a:off x="2590800" y="2662238"/>
            <a:ext cx="14747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  <a:latin typeface="Myriad Pro" pitchFamily="34" charset="0"/>
              </a:rPr>
              <a:t>2) Track Guide</a:t>
            </a:r>
          </a:p>
        </p:txBody>
      </p:sp>
      <p:sp>
        <p:nvSpPr>
          <p:cNvPr id="36" name="Right Arrow 35"/>
          <p:cNvSpPr/>
          <p:nvPr/>
        </p:nvSpPr>
        <p:spPr bwMode="auto">
          <a:xfrm rot="6805116">
            <a:off x="546100" y="3259138"/>
            <a:ext cx="763588" cy="195262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3086" name="Picture 36" descr="shim.jgp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15200" y="2590800"/>
            <a:ext cx="1371600" cy="15906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3087" name="TextBox 37"/>
          <p:cNvSpPr txBox="1">
            <a:spLocks noChangeArrowheads="1"/>
          </p:cNvSpPr>
          <p:nvPr/>
        </p:nvSpPr>
        <p:spPr bwMode="auto">
          <a:xfrm>
            <a:off x="2362200" y="5181600"/>
            <a:ext cx="2667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solidFill>
                  <a:srgbClr val="C00000"/>
                </a:solidFill>
                <a:latin typeface="Myriad Pro" pitchFamily="34" charset="0"/>
              </a:rPr>
              <a:t>6) Sliding Glass Door</a:t>
            </a:r>
            <a:endParaRPr lang="en-US">
              <a:solidFill>
                <a:srgbClr val="C00000"/>
              </a:solidFill>
              <a:latin typeface="Myriad Pro" pitchFamily="34" charset="0"/>
            </a:endParaRPr>
          </a:p>
        </p:txBody>
      </p:sp>
      <p:sp>
        <p:nvSpPr>
          <p:cNvPr id="3088" name="TextBox 33"/>
          <p:cNvSpPr txBox="1">
            <a:spLocks noChangeArrowheads="1"/>
          </p:cNvSpPr>
          <p:nvPr/>
        </p:nvSpPr>
        <p:spPr bwMode="auto">
          <a:xfrm>
            <a:off x="4675188" y="3886200"/>
            <a:ext cx="1801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  <a:latin typeface="Myriad Pro" pitchFamily="34" charset="0"/>
              </a:rPr>
              <a:t>3) Level Adjusters</a:t>
            </a:r>
          </a:p>
        </p:txBody>
      </p:sp>
      <p:sp>
        <p:nvSpPr>
          <p:cNvPr id="32" name="Right Arrow 31"/>
          <p:cNvSpPr/>
          <p:nvPr/>
        </p:nvSpPr>
        <p:spPr bwMode="auto">
          <a:xfrm rot="4853013">
            <a:off x="3175000" y="3384551"/>
            <a:ext cx="1031875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3" name="Right Arrow 32"/>
          <p:cNvSpPr/>
          <p:nvPr/>
        </p:nvSpPr>
        <p:spPr bwMode="auto">
          <a:xfrm rot="15255773">
            <a:off x="7720806" y="3690144"/>
            <a:ext cx="979488" cy="15875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091" name="TextBox 33"/>
          <p:cNvSpPr txBox="1">
            <a:spLocks noChangeArrowheads="1"/>
          </p:cNvSpPr>
          <p:nvPr/>
        </p:nvSpPr>
        <p:spPr bwMode="auto">
          <a:xfrm>
            <a:off x="7204075" y="4233863"/>
            <a:ext cx="1482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  <a:latin typeface="Myriad Pro" pitchFamily="34" charset="0"/>
                <a:cs typeface="Tahoma" pitchFamily="34" charset="0"/>
              </a:rPr>
              <a:t>4) Glass Shims</a:t>
            </a:r>
          </a:p>
        </p:txBody>
      </p:sp>
      <p:pic>
        <p:nvPicPr>
          <p:cNvPr id="3092" name="Picture 1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200" y="5181600"/>
            <a:ext cx="2133600" cy="162242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3093" name="TextBox 33"/>
          <p:cNvSpPr txBox="1">
            <a:spLocks noChangeArrowheads="1"/>
          </p:cNvSpPr>
          <p:nvPr/>
        </p:nvSpPr>
        <p:spPr bwMode="auto">
          <a:xfrm>
            <a:off x="2209800" y="6443663"/>
            <a:ext cx="27479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  <a:latin typeface="Myriad Pro" pitchFamily="34" charset="0"/>
              </a:rPr>
              <a:t>5) </a:t>
            </a:r>
            <a:r>
              <a:rPr lang="en-US" sz="1500" b="1">
                <a:solidFill>
                  <a:srgbClr val="C00000"/>
                </a:solidFill>
                <a:latin typeface="Myriad Pro" pitchFamily="34" charset="0"/>
              </a:rPr>
              <a:t>Glass Caulk / Glazing Spline</a:t>
            </a:r>
          </a:p>
        </p:txBody>
      </p:sp>
      <p:sp>
        <p:nvSpPr>
          <p:cNvPr id="3094" name="TextBox 33"/>
          <p:cNvSpPr txBox="1">
            <a:spLocks noChangeArrowheads="1"/>
          </p:cNvSpPr>
          <p:nvPr/>
        </p:nvSpPr>
        <p:spPr bwMode="auto">
          <a:xfrm>
            <a:off x="7205663" y="6400800"/>
            <a:ext cx="13287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  <a:latin typeface="Myriad Pro" pitchFamily="34" charset="0"/>
              </a:rPr>
              <a:t>7) Side Glass</a:t>
            </a:r>
          </a:p>
        </p:txBody>
      </p:sp>
      <p:sp>
        <p:nvSpPr>
          <p:cNvPr id="35" name="Right Arrow 34"/>
          <p:cNvSpPr/>
          <p:nvPr/>
        </p:nvSpPr>
        <p:spPr bwMode="auto">
          <a:xfrm>
            <a:off x="4495800" y="5257800"/>
            <a:ext cx="914400" cy="2286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096" name="TextBox 33"/>
          <p:cNvSpPr txBox="1">
            <a:spLocks noChangeArrowheads="1"/>
          </p:cNvSpPr>
          <p:nvPr/>
        </p:nvSpPr>
        <p:spPr bwMode="auto">
          <a:xfrm>
            <a:off x="6607175" y="762000"/>
            <a:ext cx="2232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rgbClr val="C00000"/>
                </a:solidFill>
                <a:latin typeface="Myriad Pro" pitchFamily="34" charset="0"/>
                <a:cs typeface="Tahoma" pitchFamily="34" charset="0"/>
              </a:rPr>
              <a:t>Detail of Sliding Carriage: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00800" y="4267200"/>
            <a:ext cx="381000" cy="228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ight Arrow 44"/>
          <p:cNvSpPr/>
          <p:nvPr/>
        </p:nvSpPr>
        <p:spPr bwMode="auto">
          <a:xfrm rot="13918162">
            <a:off x="1509712" y="6175376"/>
            <a:ext cx="866775" cy="1905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099" name="TextBox 39"/>
          <p:cNvSpPr txBox="1">
            <a:spLocks noChangeArrowheads="1"/>
          </p:cNvSpPr>
          <p:nvPr/>
        </p:nvSpPr>
        <p:spPr bwMode="auto">
          <a:xfrm>
            <a:off x="2438400" y="5494338"/>
            <a:ext cx="28194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INCLUDES: 3 sliding carriages (see detail above), 2 door stops, &amp; 1 bar pull.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76200"/>
            <a:ext cx="4572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Box 2"/>
          <p:cNvSpPr txBox="1">
            <a:spLocks noChangeArrowheads="1"/>
          </p:cNvSpPr>
          <p:nvPr/>
        </p:nvSpPr>
        <p:spPr bwMode="auto">
          <a:xfrm rot="-5400000">
            <a:off x="-1797844" y="2494756"/>
            <a:ext cx="50355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latin typeface="Calibri" pitchFamily="34" charset="0"/>
              </a:rPr>
              <a:t> </a:t>
            </a:r>
            <a:r>
              <a:rPr lang="en-US" sz="4800" b="1" dirty="0">
                <a:latin typeface="Calibri" pitchFamily="34" charset="0"/>
              </a:rPr>
              <a:t>FINAL ASSEMBLY</a:t>
            </a:r>
          </a:p>
          <a:p>
            <a:pPr algn="ctr"/>
            <a:r>
              <a:rPr lang="en-US" sz="4800" b="1" dirty="0" smtClean="0">
                <a:latin typeface="Calibri" pitchFamily="34" charset="0"/>
              </a:rPr>
              <a:t>VIEW SERIES</a:t>
            </a:r>
            <a:endParaRPr lang="en-US" sz="4800" b="1" dirty="0">
              <a:latin typeface="Calibri" pitchFamily="34" charset="0"/>
            </a:endParaRPr>
          </a:p>
        </p:txBody>
      </p:sp>
      <p:grpSp>
        <p:nvGrpSpPr>
          <p:cNvPr id="4100" name="Group 45"/>
          <p:cNvGrpSpPr>
            <a:grpSpLocks/>
          </p:cNvGrpSpPr>
          <p:nvPr/>
        </p:nvGrpSpPr>
        <p:grpSpPr bwMode="auto">
          <a:xfrm>
            <a:off x="1219200" y="1676400"/>
            <a:ext cx="2971800" cy="381000"/>
            <a:chOff x="1219200" y="1371600"/>
            <a:chExt cx="2971800" cy="381000"/>
          </a:xfrm>
        </p:grpSpPr>
        <p:sp>
          <p:nvSpPr>
            <p:cNvPr id="4127" name="TextBox 16"/>
            <p:cNvSpPr txBox="1">
              <a:spLocks noChangeArrowheads="1"/>
            </p:cNvSpPr>
            <p:nvPr/>
          </p:nvSpPr>
          <p:spPr bwMode="auto">
            <a:xfrm>
              <a:off x="1219200" y="1371600"/>
              <a:ext cx="1762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 smtClean="0">
                  <a:latin typeface="Calibri" pitchFamily="34" charset="0"/>
                </a:rPr>
                <a:t>VIEW </a:t>
              </a:r>
              <a:r>
                <a:rPr lang="en-US" b="1" dirty="0">
                  <a:latin typeface="Calibri" pitchFamily="34" charset="0"/>
                </a:rPr>
                <a:t>TRACK</a:t>
              </a:r>
            </a:p>
          </p:txBody>
        </p:sp>
        <p:sp>
          <p:nvSpPr>
            <p:cNvPr id="18" name="Right Arrow 17"/>
            <p:cNvSpPr/>
            <p:nvPr/>
          </p:nvSpPr>
          <p:spPr>
            <a:xfrm>
              <a:off x="2819400" y="1371600"/>
              <a:ext cx="13716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4101" name="Group 21"/>
          <p:cNvGrpSpPr>
            <a:grpSpLocks/>
          </p:cNvGrpSpPr>
          <p:nvPr/>
        </p:nvGrpSpPr>
        <p:grpSpPr bwMode="auto">
          <a:xfrm>
            <a:off x="381000" y="571500"/>
            <a:ext cx="3657600" cy="646113"/>
            <a:chOff x="1181100" y="1600200"/>
            <a:chExt cx="3314701" cy="646331"/>
          </a:xfrm>
        </p:grpSpPr>
        <p:sp>
          <p:nvSpPr>
            <p:cNvPr id="4125" name="TextBox 22"/>
            <p:cNvSpPr txBox="1">
              <a:spLocks noChangeArrowheads="1"/>
            </p:cNvSpPr>
            <p:nvPr/>
          </p:nvSpPr>
          <p:spPr bwMode="auto">
            <a:xfrm>
              <a:off x="1181100" y="1600200"/>
              <a:ext cx="22725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latin typeface="Calibri" pitchFamily="34" charset="0"/>
                </a:rPr>
                <a:t>MINIMUM AIR GAP 3/16</a:t>
              </a:r>
              <a:r>
                <a:rPr lang="en-US" b="1" baseline="30000">
                  <a:latin typeface="Calibri" pitchFamily="34" charset="0"/>
                </a:rPr>
                <a:t>TH</a:t>
              </a:r>
              <a:r>
                <a:rPr lang="en-US" b="1">
                  <a:latin typeface="Calibri" pitchFamily="34" charset="0"/>
                </a:rPr>
                <a:t> INCH</a:t>
              </a:r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3252788" y="1600200"/>
              <a:ext cx="1243013" cy="38112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4102" name="Group 27"/>
          <p:cNvGrpSpPr>
            <a:grpSpLocks/>
          </p:cNvGrpSpPr>
          <p:nvPr/>
        </p:nvGrpSpPr>
        <p:grpSpPr bwMode="auto">
          <a:xfrm>
            <a:off x="5867400" y="5410200"/>
            <a:ext cx="3352800" cy="387350"/>
            <a:chOff x="5410200" y="3346450"/>
            <a:chExt cx="3352800" cy="387350"/>
          </a:xfrm>
        </p:grpSpPr>
        <p:sp>
          <p:nvSpPr>
            <p:cNvPr id="4123" name="TextBox 28"/>
            <p:cNvSpPr txBox="1">
              <a:spLocks noChangeArrowheads="1"/>
            </p:cNvSpPr>
            <p:nvPr/>
          </p:nvSpPr>
          <p:spPr bwMode="auto">
            <a:xfrm>
              <a:off x="7010400" y="3346450"/>
              <a:ext cx="175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alibri" pitchFamily="34" charset="0"/>
                </a:rPr>
                <a:t>GLASS SHIM</a:t>
              </a:r>
            </a:p>
          </p:txBody>
        </p:sp>
        <p:sp>
          <p:nvSpPr>
            <p:cNvPr id="30" name="Right Arrow 29"/>
            <p:cNvSpPr/>
            <p:nvPr/>
          </p:nvSpPr>
          <p:spPr>
            <a:xfrm rot="10800000">
              <a:off x="5410200" y="3352800"/>
              <a:ext cx="16002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4103" name="Group 36"/>
          <p:cNvGrpSpPr>
            <a:grpSpLocks/>
          </p:cNvGrpSpPr>
          <p:nvPr/>
        </p:nvGrpSpPr>
        <p:grpSpPr bwMode="auto">
          <a:xfrm>
            <a:off x="6324600" y="152400"/>
            <a:ext cx="2971800" cy="381000"/>
            <a:chOff x="5410200" y="3352800"/>
            <a:chExt cx="2971800" cy="381000"/>
          </a:xfrm>
        </p:grpSpPr>
        <p:sp>
          <p:nvSpPr>
            <p:cNvPr id="4121" name="TextBox 37"/>
            <p:cNvSpPr txBox="1">
              <a:spLocks noChangeArrowheads="1"/>
            </p:cNvSpPr>
            <p:nvPr/>
          </p:nvSpPr>
          <p:spPr bwMode="auto">
            <a:xfrm>
              <a:off x="6629400" y="3364468"/>
              <a:ext cx="175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alibri" pitchFamily="34" charset="0"/>
                </a:rPr>
                <a:t>TRACK GUIDE</a:t>
              </a:r>
            </a:p>
          </p:txBody>
        </p:sp>
        <p:sp>
          <p:nvSpPr>
            <p:cNvPr id="39" name="Right Arrow 38"/>
            <p:cNvSpPr/>
            <p:nvPr/>
          </p:nvSpPr>
          <p:spPr>
            <a:xfrm rot="10800000">
              <a:off x="5410200" y="3352800"/>
              <a:ext cx="12192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4104" name="Group 39"/>
          <p:cNvGrpSpPr>
            <a:grpSpLocks/>
          </p:cNvGrpSpPr>
          <p:nvPr/>
        </p:nvGrpSpPr>
        <p:grpSpPr bwMode="auto">
          <a:xfrm>
            <a:off x="6019800" y="6400800"/>
            <a:ext cx="3352800" cy="381000"/>
            <a:chOff x="5410200" y="3352800"/>
            <a:chExt cx="3048000" cy="381000"/>
          </a:xfrm>
        </p:grpSpPr>
        <p:sp>
          <p:nvSpPr>
            <p:cNvPr id="4119" name="TextBox 40"/>
            <p:cNvSpPr txBox="1">
              <a:spLocks noChangeArrowheads="1"/>
            </p:cNvSpPr>
            <p:nvPr/>
          </p:nvSpPr>
          <p:spPr bwMode="auto">
            <a:xfrm>
              <a:off x="6705600" y="3364468"/>
              <a:ext cx="175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alibri" pitchFamily="34" charset="0"/>
                </a:rPr>
                <a:t>TRACK GUIDE</a:t>
              </a:r>
            </a:p>
          </p:txBody>
        </p:sp>
        <p:sp>
          <p:nvSpPr>
            <p:cNvPr id="42" name="Right Arrow 41"/>
            <p:cNvSpPr/>
            <p:nvPr/>
          </p:nvSpPr>
          <p:spPr>
            <a:xfrm rot="10800000">
              <a:off x="5410200" y="3352800"/>
              <a:ext cx="1295977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4105" name="Group 42"/>
          <p:cNvGrpSpPr>
            <a:grpSpLocks/>
          </p:cNvGrpSpPr>
          <p:nvPr/>
        </p:nvGrpSpPr>
        <p:grpSpPr bwMode="auto">
          <a:xfrm>
            <a:off x="533399" y="6096000"/>
            <a:ext cx="4114800" cy="685799"/>
            <a:chOff x="1486401" y="1295376"/>
            <a:chExt cx="3009401" cy="686033"/>
          </a:xfrm>
        </p:grpSpPr>
        <p:sp>
          <p:nvSpPr>
            <p:cNvPr id="4117" name="TextBox 43"/>
            <p:cNvSpPr txBox="1">
              <a:spLocks noChangeArrowheads="1"/>
            </p:cNvSpPr>
            <p:nvPr/>
          </p:nvSpPr>
          <p:spPr bwMode="auto">
            <a:xfrm>
              <a:off x="1486401" y="1295376"/>
              <a:ext cx="1783347" cy="646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>
                  <a:latin typeface="Calibri" pitchFamily="34" charset="0"/>
                </a:rPr>
                <a:t>MINIMAL AIR GAP 3/16</a:t>
              </a:r>
              <a:r>
                <a:rPr lang="en-US" b="1" baseline="30000" dirty="0">
                  <a:latin typeface="Calibri" pitchFamily="34" charset="0"/>
                </a:rPr>
                <a:t>TH</a:t>
              </a:r>
              <a:r>
                <a:rPr lang="en-US" b="1" dirty="0">
                  <a:latin typeface="Calibri" pitchFamily="34" charset="0"/>
                </a:rPr>
                <a:t> INCH</a:t>
              </a:r>
            </a:p>
          </p:txBody>
        </p:sp>
        <p:sp>
          <p:nvSpPr>
            <p:cNvPr id="45" name="Right Arrow 44"/>
            <p:cNvSpPr/>
            <p:nvPr/>
          </p:nvSpPr>
          <p:spPr>
            <a:xfrm>
              <a:off x="2935372" y="1600279"/>
              <a:ext cx="1560430" cy="38113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4106" name="Group 46"/>
          <p:cNvGrpSpPr>
            <a:grpSpLocks/>
          </p:cNvGrpSpPr>
          <p:nvPr/>
        </p:nvGrpSpPr>
        <p:grpSpPr bwMode="auto">
          <a:xfrm>
            <a:off x="1219200" y="5181600"/>
            <a:ext cx="3124200" cy="381000"/>
            <a:chOff x="1066800" y="1371600"/>
            <a:chExt cx="3124200" cy="381000"/>
          </a:xfrm>
        </p:grpSpPr>
        <p:sp>
          <p:nvSpPr>
            <p:cNvPr id="4115" name="TextBox 47"/>
            <p:cNvSpPr txBox="1">
              <a:spLocks noChangeArrowheads="1"/>
            </p:cNvSpPr>
            <p:nvPr/>
          </p:nvSpPr>
          <p:spPr bwMode="auto">
            <a:xfrm>
              <a:off x="1066800" y="1371600"/>
              <a:ext cx="1762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 smtClean="0">
                  <a:latin typeface="Calibri" pitchFamily="34" charset="0"/>
                </a:rPr>
                <a:t>VIEW </a:t>
              </a:r>
              <a:r>
                <a:rPr lang="en-US" b="1" dirty="0">
                  <a:latin typeface="Calibri" pitchFamily="34" charset="0"/>
                </a:rPr>
                <a:t>TRACK</a:t>
              </a:r>
            </a:p>
          </p:txBody>
        </p:sp>
        <p:sp>
          <p:nvSpPr>
            <p:cNvPr id="49" name="Right Arrow 48"/>
            <p:cNvSpPr/>
            <p:nvPr/>
          </p:nvSpPr>
          <p:spPr>
            <a:xfrm>
              <a:off x="2667000" y="1371600"/>
              <a:ext cx="15240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107" name="TextBox 49"/>
          <p:cNvSpPr txBox="1">
            <a:spLocks noChangeArrowheads="1"/>
          </p:cNvSpPr>
          <p:nvPr/>
        </p:nvSpPr>
        <p:spPr bwMode="auto">
          <a:xfrm>
            <a:off x="5181600" y="5410200"/>
            <a:ext cx="114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rgbClr val="7F7F7F"/>
                </a:solidFill>
                <a:latin typeface="Calibri" pitchFamily="34" charset="0"/>
              </a:rPr>
              <a:t>X</a:t>
            </a:r>
          </a:p>
        </p:txBody>
      </p:sp>
      <p:sp>
        <p:nvSpPr>
          <p:cNvPr id="53" name="Flowchart: Alternate Process 52"/>
          <p:cNvSpPr/>
          <p:nvPr/>
        </p:nvSpPr>
        <p:spPr>
          <a:xfrm rot="1370723">
            <a:off x="4027488" y="4749800"/>
            <a:ext cx="1458912" cy="76200"/>
          </a:xfrm>
          <a:prstGeom prst="flowChartAlternateProces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109" name="Group 53"/>
          <p:cNvGrpSpPr>
            <a:grpSpLocks/>
          </p:cNvGrpSpPr>
          <p:nvPr/>
        </p:nvGrpSpPr>
        <p:grpSpPr bwMode="auto">
          <a:xfrm>
            <a:off x="1371600" y="4114800"/>
            <a:ext cx="2971800" cy="685800"/>
            <a:chOff x="1219200" y="952500"/>
            <a:chExt cx="2971800" cy="800100"/>
          </a:xfrm>
        </p:grpSpPr>
        <p:sp>
          <p:nvSpPr>
            <p:cNvPr id="4113" name="TextBox 54"/>
            <p:cNvSpPr txBox="1">
              <a:spLocks noChangeArrowheads="1"/>
            </p:cNvSpPr>
            <p:nvPr/>
          </p:nvSpPr>
          <p:spPr bwMode="auto">
            <a:xfrm>
              <a:off x="1219200" y="952500"/>
              <a:ext cx="2656492" cy="394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b="1">
                  <a:latin typeface="Calibri" pitchFamily="34" charset="0"/>
                </a:rPr>
                <a:t>GLASS CAULK/Glazing spline</a:t>
              </a:r>
            </a:p>
          </p:txBody>
        </p:sp>
        <p:sp>
          <p:nvSpPr>
            <p:cNvPr id="56" name="Right Arrow 55"/>
            <p:cNvSpPr/>
            <p:nvPr/>
          </p:nvSpPr>
          <p:spPr>
            <a:xfrm>
              <a:off x="3124200" y="1371071"/>
              <a:ext cx="1066800" cy="38152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58" name="Rectangle 57"/>
          <p:cNvSpPr/>
          <p:nvPr/>
        </p:nvSpPr>
        <p:spPr>
          <a:xfrm rot="5400000">
            <a:off x="3985419" y="3513931"/>
            <a:ext cx="3435350" cy="2809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L-Shape 30"/>
          <p:cNvSpPr/>
          <p:nvPr/>
        </p:nvSpPr>
        <p:spPr>
          <a:xfrm rot="10800000">
            <a:off x="5410200" y="5029200"/>
            <a:ext cx="152400" cy="287338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12" name="TextBox 54"/>
          <p:cNvSpPr txBox="1">
            <a:spLocks noChangeArrowheads="1"/>
          </p:cNvSpPr>
          <p:nvPr/>
        </p:nvSpPr>
        <p:spPr bwMode="auto">
          <a:xfrm>
            <a:off x="4114800" y="3257550"/>
            <a:ext cx="1295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latin typeface="Calibri" pitchFamily="34" charset="0"/>
              </a:rPr>
              <a:t>GLASS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24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23" name="Group 15"/>
          <p:cNvGrpSpPr>
            <a:grpSpLocks/>
          </p:cNvGrpSpPr>
          <p:nvPr/>
        </p:nvGrpSpPr>
        <p:grpSpPr bwMode="auto">
          <a:xfrm>
            <a:off x="7205663" y="928688"/>
            <a:ext cx="1830387" cy="685800"/>
            <a:chOff x="7313613" y="990600"/>
            <a:chExt cx="1830387" cy="685800"/>
          </a:xfrm>
        </p:grpSpPr>
        <p:sp>
          <p:nvSpPr>
            <p:cNvPr id="5135" name="TextBox 3"/>
            <p:cNvSpPr txBox="1">
              <a:spLocks noChangeArrowheads="1"/>
            </p:cNvSpPr>
            <p:nvPr/>
          </p:nvSpPr>
          <p:spPr bwMode="auto">
            <a:xfrm>
              <a:off x="7467600" y="990600"/>
              <a:ext cx="16764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alibri" pitchFamily="34" charset="0"/>
                </a:rPr>
                <a:t>TRACK GUIDE</a:t>
              </a:r>
            </a:p>
          </p:txBody>
        </p:sp>
        <p:sp>
          <p:nvSpPr>
            <p:cNvPr id="8" name="Right Arrow 7"/>
            <p:cNvSpPr/>
            <p:nvPr/>
          </p:nvSpPr>
          <p:spPr>
            <a:xfrm rot="10800000">
              <a:off x="7313613" y="1295400"/>
              <a:ext cx="11430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5124" name="Group 14"/>
          <p:cNvGrpSpPr>
            <a:grpSpLocks/>
          </p:cNvGrpSpPr>
          <p:nvPr/>
        </p:nvGrpSpPr>
        <p:grpSpPr bwMode="auto">
          <a:xfrm>
            <a:off x="5181600" y="3352800"/>
            <a:ext cx="3886200" cy="381000"/>
            <a:chOff x="5410200" y="3352800"/>
            <a:chExt cx="3657600" cy="381000"/>
          </a:xfrm>
        </p:grpSpPr>
        <p:sp>
          <p:nvSpPr>
            <p:cNvPr id="5133" name="TextBox 5"/>
            <p:cNvSpPr txBox="1">
              <a:spLocks noChangeArrowheads="1"/>
            </p:cNvSpPr>
            <p:nvPr/>
          </p:nvSpPr>
          <p:spPr bwMode="auto">
            <a:xfrm>
              <a:off x="7315200" y="3352800"/>
              <a:ext cx="175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alibri" pitchFamily="34" charset="0"/>
                </a:rPr>
                <a:t>LEVEL ADJUSTER</a:t>
              </a:r>
            </a:p>
          </p:txBody>
        </p:sp>
        <p:sp>
          <p:nvSpPr>
            <p:cNvPr id="11" name="Right Arrow 10"/>
            <p:cNvSpPr/>
            <p:nvPr/>
          </p:nvSpPr>
          <p:spPr>
            <a:xfrm rot="10800000">
              <a:off x="5410200" y="3352800"/>
              <a:ext cx="19050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5125" name="Group 16"/>
          <p:cNvGrpSpPr>
            <a:grpSpLocks/>
          </p:cNvGrpSpPr>
          <p:nvPr/>
        </p:nvGrpSpPr>
        <p:grpSpPr bwMode="auto">
          <a:xfrm>
            <a:off x="387350" y="1614488"/>
            <a:ext cx="3841750" cy="671512"/>
            <a:chOff x="1014738" y="1600200"/>
            <a:chExt cx="3481063" cy="671512"/>
          </a:xfrm>
        </p:grpSpPr>
        <p:sp>
          <p:nvSpPr>
            <p:cNvPr id="5131" name="TextBox 17"/>
            <p:cNvSpPr txBox="1">
              <a:spLocks noChangeArrowheads="1"/>
            </p:cNvSpPr>
            <p:nvPr/>
          </p:nvSpPr>
          <p:spPr bwMode="auto">
            <a:xfrm>
              <a:off x="1014738" y="1625381"/>
              <a:ext cx="227257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latin typeface="Calibri" pitchFamily="34" charset="0"/>
                </a:rPr>
                <a:t>MINIMUM AIR GAP 3/16</a:t>
              </a:r>
              <a:r>
                <a:rPr lang="en-US" b="1" baseline="30000">
                  <a:latin typeface="Calibri" pitchFamily="34" charset="0"/>
                </a:rPr>
                <a:t>TH</a:t>
              </a:r>
              <a:r>
                <a:rPr lang="en-US" b="1">
                  <a:latin typeface="Calibri" pitchFamily="34" charset="0"/>
                </a:rPr>
                <a:t> INCH</a:t>
              </a:r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3149406" y="1600200"/>
              <a:ext cx="1346395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5126" name="Group 19"/>
          <p:cNvGrpSpPr>
            <a:grpSpLocks/>
          </p:cNvGrpSpPr>
          <p:nvPr/>
        </p:nvGrpSpPr>
        <p:grpSpPr bwMode="auto">
          <a:xfrm>
            <a:off x="990600" y="4191000"/>
            <a:ext cx="2971800" cy="381000"/>
            <a:chOff x="1219200" y="1371600"/>
            <a:chExt cx="2971800" cy="381000"/>
          </a:xfrm>
        </p:grpSpPr>
        <p:sp>
          <p:nvSpPr>
            <p:cNvPr id="5129" name="TextBox 20"/>
            <p:cNvSpPr txBox="1">
              <a:spLocks noChangeArrowheads="1"/>
            </p:cNvSpPr>
            <p:nvPr/>
          </p:nvSpPr>
          <p:spPr bwMode="auto">
            <a:xfrm>
              <a:off x="1219200" y="1371600"/>
              <a:ext cx="1762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 smtClean="0">
                  <a:latin typeface="Calibri" pitchFamily="34" charset="0"/>
                </a:rPr>
                <a:t>VIEW </a:t>
              </a:r>
              <a:r>
                <a:rPr lang="en-US" b="1" dirty="0">
                  <a:latin typeface="Calibri" pitchFamily="34" charset="0"/>
                </a:rPr>
                <a:t>TRACK</a:t>
              </a:r>
            </a:p>
          </p:txBody>
        </p:sp>
        <p:sp>
          <p:nvSpPr>
            <p:cNvPr id="22" name="Right Arrow 21"/>
            <p:cNvSpPr/>
            <p:nvPr/>
          </p:nvSpPr>
          <p:spPr>
            <a:xfrm>
              <a:off x="2895600" y="1371600"/>
              <a:ext cx="12954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4648200" y="4724400"/>
            <a:ext cx="838200" cy="533400"/>
          </a:xfrm>
          <a:prstGeom prst="rect">
            <a:avLst/>
          </a:prstGeom>
          <a:solidFill>
            <a:srgbClr val="1E1C11">
              <a:alpha val="96078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8" name="TextBox 17"/>
          <p:cNvSpPr txBox="1">
            <a:spLocks noChangeArrowheads="1"/>
          </p:cNvSpPr>
          <p:nvPr/>
        </p:nvSpPr>
        <p:spPr bwMode="auto">
          <a:xfrm>
            <a:off x="-457200" y="304800"/>
            <a:ext cx="3657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latin typeface="Calibri" pitchFamily="34" charset="0"/>
              </a:rPr>
              <a:t> TOP TRACK          ASSEMBLY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4800600" y="3744913"/>
            <a:ext cx="609600" cy="446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147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4638" y="0"/>
            <a:ext cx="47291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48" name="Group 11"/>
          <p:cNvGrpSpPr>
            <a:grpSpLocks/>
          </p:cNvGrpSpPr>
          <p:nvPr/>
        </p:nvGrpSpPr>
        <p:grpSpPr bwMode="auto">
          <a:xfrm>
            <a:off x="5334000" y="4572000"/>
            <a:ext cx="3810000" cy="657225"/>
            <a:chOff x="5486400" y="3352800"/>
            <a:chExt cx="3810000" cy="657999"/>
          </a:xfrm>
        </p:grpSpPr>
        <p:sp>
          <p:nvSpPr>
            <p:cNvPr id="6164" name="TextBox 12"/>
            <p:cNvSpPr txBox="1">
              <a:spLocks noChangeArrowheads="1"/>
            </p:cNvSpPr>
            <p:nvPr/>
          </p:nvSpPr>
          <p:spPr bwMode="auto">
            <a:xfrm>
              <a:off x="7543800" y="3364468"/>
              <a:ext cx="1752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latin typeface="Calibri" pitchFamily="34" charset="0"/>
                </a:rPr>
                <a:t>LEVEL </a:t>
              </a:r>
              <a:br>
                <a:rPr lang="en-US" b="1">
                  <a:latin typeface="Calibri" pitchFamily="34" charset="0"/>
                </a:rPr>
              </a:br>
              <a:r>
                <a:rPr lang="en-US" b="1">
                  <a:latin typeface="Calibri" pitchFamily="34" charset="0"/>
                </a:rPr>
                <a:t>ADJUSTER</a:t>
              </a:r>
            </a:p>
          </p:txBody>
        </p:sp>
        <p:sp>
          <p:nvSpPr>
            <p:cNvPr id="14" name="Right Arrow 13"/>
            <p:cNvSpPr/>
            <p:nvPr/>
          </p:nvSpPr>
          <p:spPr>
            <a:xfrm rot="10800000">
              <a:off x="5486400" y="3352800"/>
              <a:ext cx="2514600" cy="38144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6149" name="Group 14"/>
          <p:cNvGrpSpPr>
            <a:grpSpLocks/>
          </p:cNvGrpSpPr>
          <p:nvPr/>
        </p:nvGrpSpPr>
        <p:grpSpPr bwMode="auto">
          <a:xfrm>
            <a:off x="5334000" y="3733800"/>
            <a:ext cx="4038600" cy="381000"/>
            <a:chOff x="5410204" y="3352800"/>
            <a:chExt cx="3829087" cy="381000"/>
          </a:xfrm>
        </p:grpSpPr>
        <p:sp>
          <p:nvSpPr>
            <p:cNvPr id="6162" name="TextBox 15"/>
            <p:cNvSpPr txBox="1">
              <a:spLocks noChangeArrowheads="1"/>
            </p:cNvSpPr>
            <p:nvPr/>
          </p:nvSpPr>
          <p:spPr bwMode="auto">
            <a:xfrm>
              <a:off x="7486690" y="3364468"/>
              <a:ext cx="175260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alibri" pitchFamily="34" charset="0"/>
                </a:rPr>
                <a:t>GLASS SHIM</a:t>
              </a:r>
            </a:p>
          </p:txBody>
        </p:sp>
        <p:sp>
          <p:nvSpPr>
            <p:cNvPr id="17" name="Right Arrow 16"/>
            <p:cNvSpPr/>
            <p:nvPr/>
          </p:nvSpPr>
          <p:spPr>
            <a:xfrm rot="10800000">
              <a:off x="5410204" y="3352800"/>
              <a:ext cx="1985286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150" name="TextBox 17"/>
          <p:cNvSpPr txBox="1">
            <a:spLocks noChangeArrowheads="1"/>
          </p:cNvSpPr>
          <p:nvPr/>
        </p:nvSpPr>
        <p:spPr bwMode="auto">
          <a:xfrm>
            <a:off x="-457200" y="304800"/>
            <a:ext cx="36576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latin typeface="Calibri" pitchFamily="34" charset="0"/>
              </a:rPr>
              <a:t> BOTTOM TRACK ASSEMBLY</a:t>
            </a:r>
          </a:p>
        </p:txBody>
      </p:sp>
      <p:grpSp>
        <p:nvGrpSpPr>
          <p:cNvPr id="6151" name="Group 19"/>
          <p:cNvGrpSpPr>
            <a:grpSpLocks/>
          </p:cNvGrpSpPr>
          <p:nvPr/>
        </p:nvGrpSpPr>
        <p:grpSpPr bwMode="auto">
          <a:xfrm>
            <a:off x="1066800" y="4191000"/>
            <a:ext cx="3200400" cy="381000"/>
            <a:chOff x="990600" y="1371600"/>
            <a:chExt cx="3200400" cy="381000"/>
          </a:xfrm>
        </p:grpSpPr>
        <p:sp>
          <p:nvSpPr>
            <p:cNvPr id="6160" name="TextBox 20"/>
            <p:cNvSpPr txBox="1">
              <a:spLocks noChangeArrowheads="1"/>
            </p:cNvSpPr>
            <p:nvPr/>
          </p:nvSpPr>
          <p:spPr bwMode="auto">
            <a:xfrm>
              <a:off x="990600" y="1371600"/>
              <a:ext cx="1762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 smtClean="0">
                  <a:latin typeface="Calibri" pitchFamily="34" charset="0"/>
                </a:rPr>
                <a:t>VIEW </a:t>
              </a:r>
              <a:r>
                <a:rPr lang="en-US" b="1" dirty="0">
                  <a:latin typeface="Calibri" pitchFamily="34" charset="0"/>
                </a:rPr>
                <a:t>TRACK</a:t>
              </a:r>
            </a:p>
          </p:txBody>
        </p:sp>
        <p:sp>
          <p:nvSpPr>
            <p:cNvPr id="22" name="Right Arrow 21"/>
            <p:cNvSpPr/>
            <p:nvPr/>
          </p:nvSpPr>
          <p:spPr>
            <a:xfrm>
              <a:off x="2667000" y="1371600"/>
              <a:ext cx="15240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6152" name="Group 22"/>
          <p:cNvGrpSpPr>
            <a:grpSpLocks/>
          </p:cNvGrpSpPr>
          <p:nvPr/>
        </p:nvGrpSpPr>
        <p:grpSpPr bwMode="auto">
          <a:xfrm>
            <a:off x="457200" y="5638800"/>
            <a:ext cx="4191000" cy="645569"/>
            <a:chOff x="1430671" y="1447619"/>
            <a:chExt cx="3065127" cy="646333"/>
          </a:xfrm>
        </p:grpSpPr>
        <p:sp>
          <p:nvSpPr>
            <p:cNvPr id="6158" name="TextBox 23"/>
            <p:cNvSpPr txBox="1">
              <a:spLocks noChangeArrowheads="1"/>
            </p:cNvSpPr>
            <p:nvPr/>
          </p:nvSpPr>
          <p:spPr bwMode="auto">
            <a:xfrm>
              <a:off x="1430671" y="1447619"/>
              <a:ext cx="1783346" cy="646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>
                  <a:latin typeface="Calibri" pitchFamily="34" charset="0"/>
                </a:rPr>
                <a:t>MINIMUM AIR GAP 3/16</a:t>
              </a:r>
              <a:r>
                <a:rPr lang="en-US" b="1" baseline="30000" dirty="0">
                  <a:latin typeface="Calibri" pitchFamily="34" charset="0"/>
                </a:rPr>
                <a:t>TH</a:t>
              </a:r>
              <a:r>
                <a:rPr lang="en-US" b="1" dirty="0">
                  <a:latin typeface="Calibri" pitchFamily="34" charset="0"/>
                </a:rPr>
                <a:t> INCH</a:t>
              </a:r>
            </a:p>
          </p:txBody>
        </p:sp>
        <p:sp>
          <p:nvSpPr>
            <p:cNvPr id="25" name="Right Arrow 24"/>
            <p:cNvSpPr/>
            <p:nvPr/>
          </p:nvSpPr>
          <p:spPr>
            <a:xfrm>
              <a:off x="3102558" y="1600200"/>
              <a:ext cx="1393240" cy="38145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153" name="TextBox 27"/>
          <p:cNvSpPr txBox="1">
            <a:spLocks noChangeArrowheads="1"/>
          </p:cNvSpPr>
          <p:nvPr/>
        </p:nvSpPr>
        <p:spPr bwMode="auto">
          <a:xfrm>
            <a:off x="4648200" y="3683000"/>
            <a:ext cx="1143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rgbClr val="7F7F7F"/>
                </a:solidFill>
                <a:latin typeface="Calibri" pitchFamily="34" charset="0"/>
              </a:rPr>
              <a:t>X</a:t>
            </a:r>
          </a:p>
        </p:txBody>
      </p:sp>
      <p:sp>
        <p:nvSpPr>
          <p:cNvPr id="4" name="L-Shape 3"/>
          <p:cNvSpPr/>
          <p:nvPr/>
        </p:nvSpPr>
        <p:spPr>
          <a:xfrm rot="10800000">
            <a:off x="4800600" y="2971800"/>
            <a:ext cx="190500" cy="457200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L-Shape 26"/>
          <p:cNvSpPr/>
          <p:nvPr/>
        </p:nvSpPr>
        <p:spPr>
          <a:xfrm rot="10800000" flipH="1">
            <a:off x="5562600" y="2971800"/>
            <a:ext cx="152400" cy="457200"/>
          </a:xfrm>
          <a:prstGeom prst="corner">
            <a:avLst>
              <a:gd name="adj1" fmla="val 48020"/>
              <a:gd name="adj2" fmla="val 5594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6" name="TextBox 28"/>
          <p:cNvSpPr txBox="1">
            <a:spLocks noChangeArrowheads="1"/>
          </p:cNvSpPr>
          <p:nvPr/>
        </p:nvSpPr>
        <p:spPr bwMode="auto">
          <a:xfrm>
            <a:off x="-76200" y="2971800"/>
            <a:ext cx="2971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GLASS CAULK/Glazing spline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2819400" y="2971800"/>
            <a:ext cx="1981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4"/>
          <p:cNvGrpSpPr>
            <a:grpSpLocks/>
          </p:cNvGrpSpPr>
          <p:nvPr/>
        </p:nvGrpSpPr>
        <p:grpSpPr bwMode="auto">
          <a:xfrm>
            <a:off x="2514600" y="76200"/>
            <a:ext cx="6858000" cy="6705600"/>
            <a:chOff x="838202" y="76200"/>
            <a:chExt cx="6857998" cy="6705601"/>
          </a:xfrm>
        </p:grpSpPr>
        <p:pic>
          <p:nvPicPr>
            <p:cNvPr id="7177" name="Picture 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24200" y="76200"/>
              <a:ext cx="4572000" cy="6629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178" name="Group 45"/>
            <p:cNvGrpSpPr>
              <a:grpSpLocks/>
            </p:cNvGrpSpPr>
            <p:nvPr/>
          </p:nvGrpSpPr>
          <p:grpSpPr bwMode="auto">
            <a:xfrm>
              <a:off x="1524002" y="1676400"/>
              <a:ext cx="2895599" cy="381000"/>
              <a:chOff x="1524002" y="1371600"/>
              <a:chExt cx="2895599" cy="381000"/>
            </a:xfrm>
          </p:grpSpPr>
          <p:sp>
            <p:nvSpPr>
              <p:cNvPr id="7193" name="TextBox 16"/>
              <p:cNvSpPr txBox="1">
                <a:spLocks noChangeArrowheads="1"/>
              </p:cNvSpPr>
              <p:nvPr/>
            </p:nvSpPr>
            <p:spPr bwMode="auto">
              <a:xfrm>
                <a:off x="1524002" y="1371600"/>
                <a:ext cx="176276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b="1" dirty="0" smtClean="0">
                    <a:latin typeface="Calibri" pitchFamily="34" charset="0"/>
                  </a:rPr>
                  <a:t>VIEW </a:t>
                </a:r>
                <a:r>
                  <a:rPr lang="en-US" b="1" dirty="0">
                    <a:latin typeface="Calibri" pitchFamily="34" charset="0"/>
                  </a:rPr>
                  <a:t>TRACK</a:t>
                </a:r>
              </a:p>
            </p:txBody>
          </p:sp>
          <p:sp>
            <p:nvSpPr>
              <p:cNvPr id="18" name="Right Arrow 17"/>
              <p:cNvSpPr/>
              <p:nvPr/>
            </p:nvSpPr>
            <p:spPr>
              <a:xfrm>
                <a:off x="3124201" y="1371600"/>
                <a:ext cx="1295400" cy="38100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7179" name="Group 42"/>
            <p:cNvGrpSpPr>
              <a:grpSpLocks/>
            </p:cNvGrpSpPr>
            <p:nvPr/>
          </p:nvGrpSpPr>
          <p:grpSpPr bwMode="auto">
            <a:xfrm>
              <a:off x="838202" y="6096001"/>
              <a:ext cx="4038599" cy="685800"/>
              <a:chOff x="1709319" y="1295401"/>
              <a:chExt cx="2953668" cy="685800"/>
            </a:xfrm>
          </p:grpSpPr>
          <p:sp>
            <p:nvSpPr>
              <p:cNvPr id="7191" name="TextBox 43"/>
              <p:cNvSpPr txBox="1">
                <a:spLocks noChangeArrowheads="1"/>
              </p:cNvSpPr>
              <p:nvPr/>
            </p:nvSpPr>
            <p:spPr bwMode="auto">
              <a:xfrm>
                <a:off x="1709319" y="1295401"/>
                <a:ext cx="1783347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b="1" dirty="0" smtClean="0">
                    <a:latin typeface="Calibri" pitchFamily="34" charset="0"/>
                  </a:rPr>
                  <a:t>MINIMUM AIR </a:t>
                </a:r>
                <a:r>
                  <a:rPr lang="en-US" b="1" dirty="0">
                    <a:latin typeface="Calibri" pitchFamily="34" charset="0"/>
                  </a:rPr>
                  <a:t>GAP 3/16</a:t>
                </a:r>
                <a:r>
                  <a:rPr lang="en-US" b="1" baseline="30000" dirty="0">
                    <a:latin typeface="Calibri" pitchFamily="34" charset="0"/>
                  </a:rPr>
                  <a:t>TH</a:t>
                </a:r>
                <a:r>
                  <a:rPr lang="en-US" b="1" dirty="0">
                    <a:latin typeface="Calibri" pitchFamily="34" charset="0"/>
                  </a:rPr>
                  <a:t> INCH</a:t>
                </a:r>
              </a:p>
            </p:txBody>
          </p:sp>
          <p:sp>
            <p:nvSpPr>
              <p:cNvPr id="45" name="Right Arrow 44"/>
              <p:cNvSpPr/>
              <p:nvPr/>
            </p:nvSpPr>
            <p:spPr>
              <a:xfrm>
                <a:off x="3102559" y="1600201"/>
                <a:ext cx="1560428" cy="38100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7180" name="Group 46"/>
            <p:cNvGrpSpPr>
              <a:grpSpLocks/>
            </p:cNvGrpSpPr>
            <p:nvPr/>
          </p:nvGrpSpPr>
          <p:grpSpPr bwMode="auto">
            <a:xfrm>
              <a:off x="1905002" y="4724401"/>
              <a:ext cx="2743199" cy="381000"/>
              <a:chOff x="1752602" y="1143001"/>
              <a:chExt cx="2743199" cy="381000"/>
            </a:xfrm>
          </p:grpSpPr>
          <p:sp>
            <p:nvSpPr>
              <p:cNvPr id="7189" name="TextBox 47"/>
              <p:cNvSpPr txBox="1">
                <a:spLocks noChangeArrowheads="1"/>
              </p:cNvSpPr>
              <p:nvPr/>
            </p:nvSpPr>
            <p:spPr bwMode="auto">
              <a:xfrm>
                <a:off x="1752602" y="1154669"/>
                <a:ext cx="176276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b="1" dirty="0" smtClean="0">
                    <a:latin typeface="Calibri" pitchFamily="34" charset="0"/>
                  </a:rPr>
                  <a:t>VIEW </a:t>
                </a:r>
                <a:r>
                  <a:rPr lang="en-US" b="1" dirty="0">
                    <a:latin typeface="Calibri" pitchFamily="34" charset="0"/>
                  </a:rPr>
                  <a:t>TRACK</a:t>
                </a:r>
              </a:p>
            </p:txBody>
          </p:sp>
          <p:sp>
            <p:nvSpPr>
              <p:cNvPr id="49" name="Right Arrow 48"/>
              <p:cNvSpPr/>
              <p:nvPr/>
            </p:nvSpPr>
            <p:spPr>
              <a:xfrm>
                <a:off x="3429001" y="1143001"/>
                <a:ext cx="1066800" cy="38100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181" name="TextBox 49"/>
            <p:cNvSpPr txBox="1">
              <a:spLocks noChangeArrowheads="1"/>
            </p:cNvSpPr>
            <p:nvPr/>
          </p:nvSpPr>
          <p:spPr bwMode="auto">
            <a:xfrm>
              <a:off x="5486401" y="5410200"/>
              <a:ext cx="1143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>
                  <a:solidFill>
                    <a:srgbClr val="7F7F7F"/>
                  </a:solidFill>
                  <a:latin typeface="Calibri" pitchFamily="34" charset="0"/>
                </a:rPr>
                <a:t>X</a:t>
              </a:r>
            </a:p>
          </p:txBody>
        </p:sp>
        <p:sp>
          <p:nvSpPr>
            <p:cNvPr id="53" name="Flowchart: Alternate Process 52"/>
            <p:cNvSpPr/>
            <p:nvPr/>
          </p:nvSpPr>
          <p:spPr>
            <a:xfrm rot="1152808">
              <a:off x="4235451" y="4684714"/>
              <a:ext cx="1625600" cy="79375"/>
            </a:xfrm>
            <a:prstGeom prst="flowChartAlternateProcess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183" name="TextBox 31"/>
            <p:cNvSpPr txBox="1">
              <a:spLocks noChangeArrowheads="1"/>
            </p:cNvSpPr>
            <p:nvPr/>
          </p:nvSpPr>
          <p:spPr bwMode="auto">
            <a:xfrm>
              <a:off x="2504441" y="5486401"/>
              <a:ext cx="1762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latin typeface="Calibri" pitchFamily="34" charset="0"/>
                </a:rPr>
                <a:t>GLASS SHIM</a:t>
              </a:r>
            </a:p>
          </p:txBody>
        </p:sp>
        <p:sp>
          <p:nvSpPr>
            <p:cNvPr id="30" name="Right Arrow 29"/>
            <p:cNvSpPr/>
            <p:nvPr/>
          </p:nvSpPr>
          <p:spPr>
            <a:xfrm>
              <a:off x="4114801" y="5486401"/>
              <a:ext cx="15240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7185" name="Group 53"/>
            <p:cNvGrpSpPr>
              <a:grpSpLocks/>
            </p:cNvGrpSpPr>
            <p:nvPr/>
          </p:nvGrpSpPr>
          <p:grpSpPr bwMode="auto">
            <a:xfrm>
              <a:off x="2057401" y="3700048"/>
              <a:ext cx="3502025" cy="927515"/>
              <a:chOff x="1905001" y="468624"/>
              <a:chExt cx="3502025" cy="1082101"/>
            </a:xfrm>
          </p:grpSpPr>
          <p:sp>
            <p:nvSpPr>
              <p:cNvPr id="7187" name="TextBox 54"/>
              <p:cNvSpPr txBox="1">
                <a:spLocks noChangeArrowheads="1"/>
              </p:cNvSpPr>
              <p:nvPr/>
            </p:nvSpPr>
            <p:spPr bwMode="auto">
              <a:xfrm>
                <a:off x="1905001" y="468624"/>
                <a:ext cx="2667000" cy="3949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600" b="1" dirty="0">
                    <a:latin typeface="Calibri" pitchFamily="34" charset="0"/>
                  </a:rPr>
                  <a:t>GLASS CAULK/Glazing </a:t>
                </a:r>
                <a:r>
                  <a:rPr lang="en-US" sz="1600" b="1" dirty="0" err="1">
                    <a:latin typeface="Calibri" pitchFamily="34" charset="0"/>
                  </a:rPr>
                  <a:t>Spline</a:t>
                </a:r>
                <a:endParaRPr lang="en-US" sz="1600" b="1" dirty="0">
                  <a:latin typeface="Calibri" pitchFamily="34" charset="0"/>
                </a:endParaRPr>
              </a:p>
            </p:txBody>
          </p:sp>
          <p:sp>
            <p:nvSpPr>
              <p:cNvPr id="56" name="Right Arrow 55"/>
              <p:cNvSpPr/>
              <p:nvPr/>
            </p:nvSpPr>
            <p:spPr>
              <a:xfrm rot="2318304">
                <a:off x="4229101" y="1169196"/>
                <a:ext cx="1177925" cy="381529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58" name="Rectangle 57"/>
            <p:cNvSpPr/>
            <p:nvPr/>
          </p:nvSpPr>
          <p:spPr>
            <a:xfrm rot="5400000">
              <a:off x="4290219" y="3482182"/>
              <a:ext cx="3435351" cy="28098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7171" name="Group 21"/>
          <p:cNvGrpSpPr>
            <a:grpSpLocks/>
          </p:cNvGrpSpPr>
          <p:nvPr/>
        </p:nvGrpSpPr>
        <p:grpSpPr bwMode="auto">
          <a:xfrm>
            <a:off x="2362200" y="609600"/>
            <a:ext cx="3581400" cy="657225"/>
            <a:chOff x="1526928" y="1600893"/>
            <a:chExt cx="3245098" cy="657306"/>
          </a:xfrm>
        </p:grpSpPr>
        <p:sp>
          <p:nvSpPr>
            <p:cNvPr id="7175" name="TextBox 22"/>
            <p:cNvSpPr txBox="1">
              <a:spLocks noChangeArrowheads="1"/>
            </p:cNvSpPr>
            <p:nvPr/>
          </p:nvSpPr>
          <p:spPr bwMode="auto">
            <a:xfrm>
              <a:off x="1526928" y="1611868"/>
              <a:ext cx="227257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latin typeface="Calibri" pitchFamily="34" charset="0"/>
                </a:rPr>
                <a:t>MINIMUM AIR GAP 3/16</a:t>
              </a:r>
              <a:r>
                <a:rPr lang="en-US" b="1" baseline="30000">
                  <a:latin typeface="Calibri" pitchFamily="34" charset="0"/>
                </a:rPr>
                <a:t>TH</a:t>
              </a:r>
              <a:r>
                <a:rPr lang="en-US" b="1">
                  <a:latin typeface="Calibri" pitchFamily="34" charset="0"/>
                </a:rPr>
                <a:t> INCH</a:t>
              </a:r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3629913" y="1600893"/>
              <a:ext cx="1142113" cy="38104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7173" name="TextBox 6"/>
          <p:cNvSpPr txBox="1">
            <a:spLocks noChangeArrowheads="1"/>
          </p:cNvSpPr>
          <p:nvPr/>
        </p:nvSpPr>
        <p:spPr bwMode="auto">
          <a:xfrm>
            <a:off x="76200" y="1447800"/>
            <a:ext cx="44196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1.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Are my Tracks Level?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/>
            </a:r>
            <a:b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endParaRPr lang="en-US" sz="2000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2.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Do I have the required Minimum</a:t>
            </a:r>
          </a:p>
          <a:p>
            <a:pPr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   Air Gap? </a:t>
            </a:r>
            <a:b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  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NOTE: If flooring is not down you </a:t>
            </a:r>
          </a:p>
          <a:p>
            <a:pPr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    must compensate for its thickness: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/>
            </a:r>
            <a:b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    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Min air gap 3/16” + flooring thickness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/>
            </a:r>
            <a:b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endParaRPr lang="en-US" sz="2000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3.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Have I secured the Track Area to  </a:t>
            </a:r>
          </a:p>
          <a:p>
            <a:pPr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    the Deck above the Door  </a:t>
            </a:r>
          </a:p>
          <a:p>
            <a:pPr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    opening?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/>
            </a:r>
            <a:b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endParaRPr lang="en-US" sz="2000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4.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Is the Glass properly secured in   </a:t>
            </a:r>
          </a:p>
          <a:p>
            <a:pPr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   Top Track?</a:t>
            </a:r>
          </a:p>
        </p:txBody>
      </p:sp>
      <p:sp>
        <p:nvSpPr>
          <p:cNvPr id="36" name="L-Shape 35"/>
          <p:cNvSpPr/>
          <p:nvPr/>
        </p:nvSpPr>
        <p:spPr>
          <a:xfrm rot="10800000">
            <a:off x="7391400" y="4953000"/>
            <a:ext cx="152400" cy="381000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0" y="228600"/>
            <a:ext cx="1995488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QUESTIONS</a:t>
            </a:r>
            <a:b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TO ASK: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76200"/>
            <a:ext cx="3810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152400" y="615950"/>
            <a:ext cx="48006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Calibri" pitchFamily="34" charset="0"/>
              </a:rPr>
              <a:t>GLASS MEASUREMENT</a:t>
            </a:r>
          </a:p>
          <a:p>
            <a:r>
              <a:rPr lang="en-US" sz="2000">
                <a:latin typeface="Calibri" pitchFamily="34" charset="0"/>
              </a:rPr>
              <a:t/>
            </a:r>
            <a:br>
              <a:rPr lang="en-US" sz="2000">
                <a:latin typeface="Calibri" pitchFamily="34" charset="0"/>
              </a:rPr>
            </a:br>
            <a:r>
              <a:rPr lang="en-US" sz="2000">
                <a:latin typeface="Calibri" pitchFamily="34" charset="0"/>
              </a:rPr>
              <a:t/>
            </a:r>
            <a:br>
              <a:rPr lang="en-US" sz="2000">
                <a:latin typeface="Calibri" pitchFamily="34" charset="0"/>
              </a:rPr>
            </a:br>
            <a:r>
              <a:rPr lang="en-US" sz="2000">
                <a:latin typeface="Calibri" pitchFamily="34" charset="0"/>
              </a:rPr>
              <a:t>Measure from the Inside of the Top Track to the Top Edge of the Bottom Track and Subtract 3/16</a:t>
            </a:r>
            <a:r>
              <a:rPr lang="en-US" sz="2000" baseline="30000">
                <a:latin typeface="Calibri" pitchFamily="34" charset="0"/>
              </a:rPr>
              <a:t>th</a:t>
            </a:r>
            <a:r>
              <a:rPr lang="en-US" sz="2000">
                <a:latin typeface="Calibri" pitchFamily="34" charset="0"/>
              </a:rPr>
              <a:t> of an Inch.</a:t>
            </a:r>
          </a:p>
          <a:p>
            <a:endParaRPr lang="en-US" sz="2000">
              <a:latin typeface="Calibri" pitchFamily="34" charset="0"/>
            </a:endParaRPr>
          </a:p>
          <a:p>
            <a:endParaRPr lang="en-US" sz="2000">
              <a:latin typeface="Calibri" pitchFamily="34" charset="0"/>
            </a:endParaRPr>
          </a:p>
          <a:p>
            <a:endParaRPr lang="en-US" sz="2000">
              <a:latin typeface="Calibri" pitchFamily="34" charset="0"/>
            </a:endParaRPr>
          </a:p>
          <a:p>
            <a:r>
              <a:rPr lang="en-US" sz="2000" b="1">
                <a:latin typeface="Calibri" pitchFamily="34" charset="0"/>
              </a:rPr>
              <a:t>Total Distance Minus 3/16”= Glass Length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096000" y="1828800"/>
            <a:ext cx="0" cy="297180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ight Arrow 7"/>
          <p:cNvSpPr/>
          <p:nvPr/>
        </p:nvSpPr>
        <p:spPr>
          <a:xfrm>
            <a:off x="5257800" y="1371600"/>
            <a:ext cx="1371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5486400" y="4876800"/>
            <a:ext cx="1371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199" name="TextBox 9"/>
          <p:cNvSpPr txBox="1">
            <a:spLocks noChangeArrowheads="1"/>
          </p:cNvSpPr>
          <p:nvPr/>
        </p:nvSpPr>
        <p:spPr bwMode="auto">
          <a:xfrm>
            <a:off x="6553200" y="5391150"/>
            <a:ext cx="114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rgbClr val="7F7F7F"/>
                </a:solidFill>
                <a:latin typeface="Calibri" pitchFamily="34" charset="0"/>
              </a:rPr>
              <a:t>X</a:t>
            </a:r>
          </a:p>
        </p:txBody>
      </p:sp>
      <p:sp>
        <p:nvSpPr>
          <p:cNvPr id="8201" name="TextBox 5"/>
          <p:cNvSpPr txBox="1">
            <a:spLocks noChangeArrowheads="1"/>
          </p:cNvSpPr>
          <p:nvPr/>
        </p:nvSpPr>
        <p:spPr bwMode="auto">
          <a:xfrm rot="-5400000">
            <a:off x="4010025" y="3152775"/>
            <a:ext cx="3505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latin typeface="Calibri" pitchFamily="34" charset="0"/>
              </a:rPr>
              <a:t>Total minus 3/16</a:t>
            </a:r>
            <a:r>
              <a:rPr lang="en-US" sz="2000" b="1" baseline="30000">
                <a:latin typeface="Calibri" pitchFamily="34" charset="0"/>
              </a:rPr>
              <a:t>th</a:t>
            </a:r>
            <a:r>
              <a:rPr lang="en-US" sz="2000" b="1">
                <a:latin typeface="Calibri" pitchFamily="34" charset="0"/>
              </a:rPr>
              <a:t> Of One Inch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152400"/>
            <a:ext cx="4572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152400" y="533400"/>
            <a:ext cx="3657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GLASS SPACER DETAIL</a:t>
            </a:r>
          </a:p>
        </p:txBody>
      </p:sp>
      <p:grpSp>
        <p:nvGrpSpPr>
          <p:cNvPr id="9220" name="Group 3"/>
          <p:cNvGrpSpPr>
            <a:grpSpLocks/>
          </p:cNvGrpSpPr>
          <p:nvPr/>
        </p:nvGrpSpPr>
        <p:grpSpPr bwMode="auto">
          <a:xfrm>
            <a:off x="4343400" y="3581400"/>
            <a:ext cx="2743200" cy="400050"/>
            <a:chOff x="4419600" y="3200400"/>
            <a:chExt cx="2743200" cy="400110"/>
          </a:xfrm>
        </p:grpSpPr>
        <p:sp>
          <p:nvSpPr>
            <p:cNvPr id="9231" name="TextBox 4"/>
            <p:cNvSpPr txBox="1">
              <a:spLocks noChangeArrowheads="1"/>
            </p:cNvSpPr>
            <p:nvPr/>
          </p:nvSpPr>
          <p:spPr bwMode="auto">
            <a:xfrm>
              <a:off x="4419600" y="3200400"/>
              <a:ext cx="1752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>
                  <a:latin typeface="Calibri" pitchFamily="34" charset="0"/>
                </a:rPr>
                <a:t>GLASS SHIM</a:t>
              </a:r>
            </a:p>
          </p:txBody>
        </p:sp>
        <p:sp>
          <p:nvSpPr>
            <p:cNvPr id="6" name="Right Arrow 5"/>
            <p:cNvSpPr/>
            <p:nvPr/>
          </p:nvSpPr>
          <p:spPr>
            <a:xfrm>
              <a:off x="6019800" y="3200400"/>
              <a:ext cx="1143000" cy="38105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9221" name="TextBox 6"/>
          <p:cNvSpPr txBox="1">
            <a:spLocks noChangeArrowheads="1"/>
          </p:cNvSpPr>
          <p:nvPr/>
        </p:nvSpPr>
        <p:spPr bwMode="auto">
          <a:xfrm rot="-434809">
            <a:off x="6934200" y="3505200"/>
            <a:ext cx="114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rgbClr val="7F7F7F"/>
                </a:solidFill>
                <a:latin typeface="Calibri" pitchFamily="34" charset="0"/>
              </a:rPr>
              <a:t>X</a:t>
            </a:r>
          </a:p>
        </p:txBody>
      </p:sp>
      <p:sp>
        <p:nvSpPr>
          <p:cNvPr id="8" name="Flowchart: Alternate Process 7"/>
          <p:cNvSpPr/>
          <p:nvPr/>
        </p:nvSpPr>
        <p:spPr>
          <a:xfrm rot="387179">
            <a:off x="4421188" y="2401888"/>
            <a:ext cx="2441575" cy="163512"/>
          </a:xfrm>
          <a:prstGeom prst="flowChartAlternateProces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223" name="TextBox 8"/>
          <p:cNvSpPr txBox="1">
            <a:spLocks noChangeArrowheads="1"/>
          </p:cNvSpPr>
          <p:nvPr/>
        </p:nvSpPr>
        <p:spPr bwMode="auto">
          <a:xfrm>
            <a:off x="838200" y="2209800"/>
            <a:ext cx="3124200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GLASS CAULK/Glazing Spline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886200" y="2209800"/>
            <a:ext cx="1143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L-Shape 10"/>
          <p:cNvSpPr/>
          <p:nvPr/>
        </p:nvSpPr>
        <p:spPr>
          <a:xfrm rot="10800000">
            <a:off x="6781800" y="2514600"/>
            <a:ext cx="304800" cy="609600"/>
          </a:xfrm>
          <a:prstGeom prst="corner">
            <a:avLst>
              <a:gd name="adj1" fmla="val 58242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226" name="TextBox 11"/>
          <p:cNvSpPr txBox="1">
            <a:spLocks noChangeArrowheads="1"/>
          </p:cNvSpPr>
          <p:nvPr/>
        </p:nvSpPr>
        <p:spPr bwMode="auto">
          <a:xfrm>
            <a:off x="381000" y="3733800"/>
            <a:ext cx="3581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alibri" pitchFamily="34" charset="0"/>
              </a:rPr>
              <a:t>Note</a:t>
            </a:r>
            <a:r>
              <a:rPr lang="en-US" sz="2000">
                <a:latin typeface="Calibri" pitchFamily="34" charset="0"/>
              </a:rPr>
              <a:t>:  Additional Shims can be installed to achieve proper securement in the Top Track</a:t>
            </a:r>
            <a:r>
              <a:rPr lang="en-US">
                <a:latin typeface="Calibri" pitchFamily="34" charset="0"/>
              </a:rPr>
              <a:t>.</a:t>
            </a:r>
          </a:p>
        </p:txBody>
      </p:sp>
      <p:pic>
        <p:nvPicPr>
          <p:cNvPr id="9227" name="Picture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193675"/>
            <a:ext cx="2514600" cy="1863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228" name="TextBox 16"/>
          <p:cNvSpPr txBox="1">
            <a:spLocks noChangeArrowheads="1"/>
          </p:cNvSpPr>
          <p:nvPr/>
        </p:nvSpPr>
        <p:spPr bwMode="auto">
          <a:xfrm>
            <a:off x="4191000" y="838200"/>
            <a:ext cx="2895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latin typeface="Calibri" pitchFamily="34" charset="0"/>
              </a:rPr>
              <a:t>GLASS CAULK/</a:t>
            </a:r>
            <a:br>
              <a:rPr lang="en-US" sz="2000" b="1">
                <a:latin typeface="Calibri" pitchFamily="34" charset="0"/>
              </a:rPr>
            </a:br>
            <a:r>
              <a:rPr lang="en-US" sz="2000" b="1">
                <a:latin typeface="Calibri" pitchFamily="34" charset="0"/>
              </a:rPr>
              <a:t>Glazing Spline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6781800" y="838200"/>
            <a:ext cx="1143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152400"/>
            <a:ext cx="4572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0" y="541338"/>
            <a:ext cx="3810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latin typeface="Calibri" pitchFamily="34" charset="0"/>
              </a:rPr>
              <a:t>TOP TRACK DETAIL WITH GLASS INSTALLED</a:t>
            </a:r>
          </a:p>
        </p:txBody>
      </p:sp>
      <p:sp>
        <p:nvSpPr>
          <p:cNvPr id="10244" name="TextBox 5"/>
          <p:cNvSpPr txBox="1">
            <a:spLocks noChangeArrowheads="1"/>
          </p:cNvSpPr>
          <p:nvPr/>
        </p:nvSpPr>
        <p:spPr bwMode="auto">
          <a:xfrm>
            <a:off x="381000" y="3657600"/>
            <a:ext cx="403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alibri" pitchFamily="34" charset="0"/>
              </a:rPr>
              <a:t>AIR GAP AT TOP OF GLASS PANEL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114800" y="3657600"/>
            <a:ext cx="2895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46" name="TextBox 3"/>
          <p:cNvSpPr txBox="1">
            <a:spLocks noChangeArrowheads="1"/>
          </p:cNvSpPr>
          <p:nvPr/>
        </p:nvSpPr>
        <p:spPr bwMode="auto">
          <a:xfrm>
            <a:off x="1066800" y="5029200"/>
            <a:ext cx="373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0247" name="TextBox 4"/>
          <p:cNvSpPr txBox="1">
            <a:spLocks noChangeArrowheads="1"/>
          </p:cNvSpPr>
          <p:nvPr/>
        </p:nvSpPr>
        <p:spPr bwMode="auto">
          <a:xfrm>
            <a:off x="381000" y="4876800"/>
            <a:ext cx="35814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>
                <a:latin typeface="Calibri" pitchFamily="34" charset="0"/>
              </a:rPr>
              <a:t>Avoid large air gaps by installing additional shims in the Bottom Track.</a:t>
            </a:r>
          </a:p>
        </p:txBody>
      </p:sp>
      <p:sp>
        <p:nvSpPr>
          <p:cNvPr id="10248" name="TextBox 5"/>
          <p:cNvSpPr txBox="1">
            <a:spLocks noChangeArrowheads="1"/>
          </p:cNvSpPr>
          <p:nvPr/>
        </p:nvSpPr>
        <p:spPr bwMode="auto">
          <a:xfrm rot="1074926">
            <a:off x="4776788" y="5527675"/>
            <a:ext cx="23622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GLASS</a:t>
            </a:r>
          </a:p>
        </p:txBody>
      </p:sp>
      <p:sp>
        <p:nvSpPr>
          <p:cNvPr id="10" name="Rectangle 9"/>
          <p:cNvSpPr/>
          <p:nvPr/>
        </p:nvSpPr>
        <p:spPr>
          <a:xfrm rot="156645">
            <a:off x="7008813" y="4341813"/>
            <a:ext cx="763587" cy="32623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5800" y="76200"/>
            <a:ext cx="4318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267" name="Group 6"/>
          <p:cNvGrpSpPr>
            <a:grpSpLocks/>
          </p:cNvGrpSpPr>
          <p:nvPr/>
        </p:nvGrpSpPr>
        <p:grpSpPr bwMode="auto">
          <a:xfrm>
            <a:off x="6248400" y="76200"/>
            <a:ext cx="3200400" cy="381000"/>
            <a:chOff x="5410200" y="3352800"/>
            <a:chExt cx="3200400" cy="381000"/>
          </a:xfrm>
        </p:grpSpPr>
        <p:sp>
          <p:nvSpPr>
            <p:cNvPr id="11289" name="TextBox 7"/>
            <p:cNvSpPr txBox="1">
              <a:spLocks noChangeArrowheads="1"/>
            </p:cNvSpPr>
            <p:nvPr/>
          </p:nvSpPr>
          <p:spPr bwMode="auto">
            <a:xfrm>
              <a:off x="6858000" y="3364468"/>
              <a:ext cx="175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alibri" pitchFamily="34" charset="0"/>
                </a:rPr>
                <a:t>TRACK GUIDE</a:t>
              </a:r>
            </a:p>
          </p:txBody>
        </p:sp>
        <p:sp>
          <p:nvSpPr>
            <p:cNvPr id="9" name="Right Arrow 8"/>
            <p:cNvSpPr/>
            <p:nvPr/>
          </p:nvSpPr>
          <p:spPr>
            <a:xfrm rot="10800000">
              <a:off x="5410200" y="3352800"/>
              <a:ext cx="14478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1268" name="Group 9"/>
          <p:cNvGrpSpPr>
            <a:grpSpLocks/>
          </p:cNvGrpSpPr>
          <p:nvPr/>
        </p:nvGrpSpPr>
        <p:grpSpPr bwMode="auto">
          <a:xfrm>
            <a:off x="5926138" y="1143000"/>
            <a:ext cx="3446462" cy="381000"/>
            <a:chOff x="5410200" y="3352800"/>
            <a:chExt cx="3446462" cy="381000"/>
          </a:xfrm>
        </p:grpSpPr>
        <p:sp>
          <p:nvSpPr>
            <p:cNvPr id="11287" name="TextBox 10"/>
            <p:cNvSpPr txBox="1">
              <a:spLocks noChangeArrowheads="1"/>
            </p:cNvSpPr>
            <p:nvPr/>
          </p:nvSpPr>
          <p:spPr bwMode="auto">
            <a:xfrm>
              <a:off x="7104062" y="3364468"/>
              <a:ext cx="175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 smtClean="0">
                  <a:latin typeface="Calibri" pitchFamily="34" charset="0"/>
                </a:rPr>
                <a:t>VIEW </a:t>
              </a:r>
              <a:r>
                <a:rPr lang="en-US" b="1" dirty="0">
                  <a:latin typeface="Calibri" pitchFamily="34" charset="0"/>
                </a:rPr>
                <a:t>TRACK</a:t>
              </a:r>
            </a:p>
          </p:txBody>
        </p:sp>
        <p:sp>
          <p:nvSpPr>
            <p:cNvPr id="12" name="Right Arrow 11"/>
            <p:cNvSpPr/>
            <p:nvPr/>
          </p:nvSpPr>
          <p:spPr>
            <a:xfrm rot="10800000">
              <a:off x="5410200" y="3352800"/>
              <a:ext cx="1693862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1269" name="Group 12"/>
          <p:cNvGrpSpPr>
            <a:grpSpLocks/>
          </p:cNvGrpSpPr>
          <p:nvPr/>
        </p:nvGrpSpPr>
        <p:grpSpPr bwMode="auto">
          <a:xfrm>
            <a:off x="6172200" y="5257800"/>
            <a:ext cx="3200400" cy="381000"/>
            <a:chOff x="5410200" y="3352800"/>
            <a:chExt cx="3200400" cy="381000"/>
          </a:xfrm>
        </p:grpSpPr>
        <p:sp>
          <p:nvSpPr>
            <p:cNvPr id="11285" name="TextBox 13"/>
            <p:cNvSpPr txBox="1">
              <a:spLocks noChangeArrowheads="1"/>
            </p:cNvSpPr>
            <p:nvPr/>
          </p:nvSpPr>
          <p:spPr bwMode="auto">
            <a:xfrm>
              <a:off x="6858000" y="3364468"/>
              <a:ext cx="175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 smtClean="0">
                  <a:latin typeface="Calibri" pitchFamily="34" charset="0"/>
                </a:rPr>
                <a:t>VIEW </a:t>
              </a:r>
              <a:r>
                <a:rPr lang="en-US" b="1" dirty="0">
                  <a:latin typeface="Calibri" pitchFamily="34" charset="0"/>
                </a:rPr>
                <a:t>TRACK</a:t>
              </a:r>
            </a:p>
          </p:txBody>
        </p:sp>
        <p:sp>
          <p:nvSpPr>
            <p:cNvPr id="15" name="Right Arrow 14"/>
            <p:cNvSpPr/>
            <p:nvPr/>
          </p:nvSpPr>
          <p:spPr>
            <a:xfrm rot="10800000">
              <a:off x="5410200" y="3352800"/>
              <a:ext cx="14478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1270" name="Group 15"/>
          <p:cNvGrpSpPr>
            <a:grpSpLocks/>
          </p:cNvGrpSpPr>
          <p:nvPr/>
        </p:nvGrpSpPr>
        <p:grpSpPr bwMode="auto">
          <a:xfrm>
            <a:off x="6477000" y="6324600"/>
            <a:ext cx="2971800" cy="381000"/>
            <a:chOff x="5410200" y="3352800"/>
            <a:chExt cx="2971800" cy="381000"/>
          </a:xfrm>
        </p:grpSpPr>
        <p:sp>
          <p:nvSpPr>
            <p:cNvPr id="11283" name="TextBox 16"/>
            <p:cNvSpPr txBox="1">
              <a:spLocks noChangeArrowheads="1"/>
            </p:cNvSpPr>
            <p:nvPr/>
          </p:nvSpPr>
          <p:spPr bwMode="auto">
            <a:xfrm>
              <a:off x="6629400" y="3364468"/>
              <a:ext cx="175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alibri" pitchFamily="34" charset="0"/>
                </a:rPr>
                <a:t>TRACK GUIDE</a:t>
              </a:r>
            </a:p>
          </p:txBody>
        </p:sp>
        <p:sp>
          <p:nvSpPr>
            <p:cNvPr id="18" name="Right Arrow 17"/>
            <p:cNvSpPr/>
            <p:nvPr/>
          </p:nvSpPr>
          <p:spPr>
            <a:xfrm rot="10800000">
              <a:off x="5410200" y="3352800"/>
              <a:ext cx="12192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1271" name="Group 18"/>
          <p:cNvGrpSpPr>
            <a:grpSpLocks/>
          </p:cNvGrpSpPr>
          <p:nvPr/>
        </p:nvGrpSpPr>
        <p:grpSpPr bwMode="auto">
          <a:xfrm>
            <a:off x="1905000" y="304800"/>
            <a:ext cx="2895600" cy="381000"/>
            <a:chOff x="1295400" y="1371600"/>
            <a:chExt cx="2895600" cy="381000"/>
          </a:xfrm>
        </p:grpSpPr>
        <p:sp>
          <p:nvSpPr>
            <p:cNvPr id="11281" name="TextBox 19"/>
            <p:cNvSpPr txBox="1">
              <a:spLocks noChangeArrowheads="1"/>
            </p:cNvSpPr>
            <p:nvPr/>
          </p:nvSpPr>
          <p:spPr bwMode="auto">
            <a:xfrm>
              <a:off x="1295400" y="1371600"/>
              <a:ext cx="1762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 smtClean="0">
                  <a:latin typeface="Calibri" pitchFamily="34" charset="0"/>
                </a:rPr>
                <a:t>VIEW </a:t>
              </a:r>
              <a:r>
                <a:rPr lang="en-US" b="1" dirty="0">
                  <a:latin typeface="Calibri" pitchFamily="34" charset="0"/>
                </a:rPr>
                <a:t>TRACK</a:t>
              </a:r>
            </a:p>
          </p:txBody>
        </p:sp>
        <p:sp>
          <p:nvSpPr>
            <p:cNvPr id="21" name="Right Arrow 20"/>
            <p:cNvSpPr/>
            <p:nvPr/>
          </p:nvSpPr>
          <p:spPr>
            <a:xfrm>
              <a:off x="2971800" y="1371600"/>
              <a:ext cx="12192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1272" name="Group 21"/>
          <p:cNvGrpSpPr>
            <a:grpSpLocks/>
          </p:cNvGrpSpPr>
          <p:nvPr/>
        </p:nvGrpSpPr>
        <p:grpSpPr bwMode="auto">
          <a:xfrm>
            <a:off x="1295400" y="6248400"/>
            <a:ext cx="3733800" cy="381000"/>
            <a:chOff x="457200" y="1371600"/>
            <a:chExt cx="3733800" cy="381000"/>
          </a:xfrm>
        </p:grpSpPr>
        <p:sp>
          <p:nvSpPr>
            <p:cNvPr id="11279" name="TextBox 22"/>
            <p:cNvSpPr txBox="1">
              <a:spLocks noChangeArrowheads="1"/>
            </p:cNvSpPr>
            <p:nvPr/>
          </p:nvSpPr>
          <p:spPr bwMode="auto">
            <a:xfrm>
              <a:off x="457200" y="1371600"/>
              <a:ext cx="1762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 smtClean="0">
                  <a:latin typeface="Calibri" pitchFamily="34" charset="0"/>
                </a:rPr>
                <a:t>VIEW </a:t>
              </a:r>
              <a:r>
                <a:rPr lang="en-US" b="1" dirty="0">
                  <a:latin typeface="Calibri" pitchFamily="34" charset="0"/>
                </a:rPr>
                <a:t>TRACK</a:t>
              </a:r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2209800" y="1371600"/>
              <a:ext cx="19812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 rot="5400000">
            <a:off x="1633537" y="3471863"/>
            <a:ext cx="5726113" cy="1588"/>
          </a:xfrm>
          <a:prstGeom prst="straightConnector1">
            <a:avLst/>
          </a:prstGeom>
          <a:ln w="508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5181600" y="1524000"/>
            <a:ext cx="381000" cy="3200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275" name="TextBox 37"/>
          <p:cNvSpPr txBox="1">
            <a:spLocks noChangeArrowheads="1"/>
          </p:cNvSpPr>
          <p:nvPr/>
        </p:nvSpPr>
        <p:spPr bwMode="auto">
          <a:xfrm>
            <a:off x="76200" y="614363"/>
            <a:ext cx="3200400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latin typeface="Calibri" pitchFamily="34" charset="0"/>
              </a:rPr>
              <a:t>SLIDING DOOR</a:t>
            </a:r>
          </a:p>
          <a:p>
            <a:r>
              <a:rPr lang="en-US" sz="2800" b="1" dirty="0">
                <a:latin typeface="Calibri" pitchFamily="34" charset="0"/>
              </a:rPr>
              <a:t>GLASS MEASUREMENT</a:t>
            </a:r>
            <a:endParaRPr lang="en-US" sz="1600" b="1" dirty="0">
              <a:latin typeface="Calibri" pitchFamily="34" charset="0"/>
            </a:endParaRPr>
          </a:p>
          <a:p>
            <a:endParaRPr lang="en-US" sz="1600" b="1" dirty="0">
              <a:latin typeface="Calibri" pitchFamily="34" charset="0"/>
            </a:endParaRPr>
          </a:p>
          <a:p>
            <a:r>
              <a:rPr lang="en-US" b="1" dirty="0">
                <a:latin typeface="Calibri" pitchFamily="34" charset="0"/>
              </a:rPr>
              <a:t>Door Glass is measured between the </a:t>
            </a:r>
            <a:r>
              <a:rPr lang="en-US" b="1" dirty="0" smtClean="0">
                <a:latin typeface="Calibri" pitchFamily="34" charset="0"/>
              </a:rPr>
              <a:t>VIEW </a:t>
            </a:r>
            <a:r>
              <a:rPr lang="en-US" b="1" dirty="0">
                <a:latin typeface="Calibri" pitchFamily="34" charset="0"/>
              </a:rPr>
              <a:t>Top Track and </a:t>
            </a:r>
            <a:r>
              <a:rPr lang="en-US" b="1" dirty="0" smtClean="0">
                <a:latin typeface="Calibri" pitchFamily="34" charset="0"/>
              </a:rPr>
              <a:t>VIEW </a:t>
            </a:r>
            <a:r>
              <a:rPr lang="en-US" b="1" dirty="0">
                <a:latin typeface="Calibri" pitchFamily="34" charset="0"/>
              </a:rPr>
              <a:t>Bottom Track minus 1/4“</a:t>
            </a:r>
          </a:p>
        </p:txBody>
      </p:sp>
      <p:sp>
        <p:nvSpPr>
          <p:cNvPr id="11276" name="TextBox 38"/>
          <p:cNvSpPr txBox="1">
            <a:spLocks noChangeArrowheads="1"/>
          </p:cNvSpPr>
          <p:nvPr/>
        </p:nvSpPr>
        <p:spPr bwMode="auto">
          <a:xfrm>
            <a:off x="0" y="3744913"/>
            <a:ext cx="4191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Track Base + Track Base - 1/4 Inch</a:t>
            </a:r>
          </a:p>
        </p:txBody>
      </p:sp>
      <p:sp>
        <p:nvSpPr>
          <p:cNvPr id="11277" name="TextBox 26"/>
          <p:cNvSpPr txBox="1">
            <a:spLocks noChangeArrowheads="1"/>
          </p:cNvSpPr>
          <p:nvPr/>
        </p:nvSpPr>
        <p:spPr bwMode="auto">
          <a:xfrm>
            <a:off x="5105400" y="5086350"/>
            <a:ext cx="114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rgbClr val="7F7F7F"/>
                </a:solidFill>
                <a:latin typeface="Calibri" pitchFamily="34" charset="0"/>
              </a:rPr>
              <a:t>X</a:t>
            </a:r>
          </a:p>
        </p:txBody>
      </p:sp>
      <p:sp>
        <p:nvSpPr>
          <p:cNvPr id="11278" name="TextBox 34"/>
          <p:cNvSpPr txBox="1">
            <a:spLocks noChangeArrowheads="1"/>
          </p:cNvSpPr>
          <p:nvPr/>
        </p:nvSpPr>
        <p:spPr bwMode="auto">
          <a:xfrm rot="-5400000">
            <a:off x="1134269" y="3163094"/>
            <a:ext cx="6026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Calibri" pitchFamily="34" charset="0"/>
              </a:rPr>
              <a:t>TRACK BASE  TO  TRACK CEILING MINUS  </a:t>
            </a:r>
            <a:r>
              <a:rPr lang="en-US" sz="2400" b="1" dirty="0" smtClean="0">
                <a:latin typeface="Calibri" pitchFamily="34" charset="0"/>
              </a:rPr>
              <a:t>¼”</a:t>
            </a:r>
            <a:endParaRPr lang="en-US" sz="2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9"/>
          <p:cNvGrpSpPr>
            <a:grpSpLocks/>
          </p:cNvGrpSpPr>
          <p:nvPr/>
        </p:nvGrpSpPr>
        <p:grpSpPr bwMode="auto">
          <a:xfrm>
            <a:off x="228600" y="1219200"/>
            <a:ext cx="8610600" cy="4267200"/>
            <a:chOff x="228600" y="685800"/>
            <a:chExt cx="8610600" cy="4267200"/>
          </a:xfrm>
        </p:grpSpPr>
        <p:sp>
          <p:nvSpPr>
            <p:cNvPr id="4" name="Rectangle 3"/>
            <p:cNvSpPr/>
            <p:nvPr/>
          </p:nvSpPr>
          <p:spPr>
            <a:xfrm>
              <a:off x="228600" y="685800"/>
              <a:ext cx="685800" cy="42672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8077200" y="685800"/>
              <a:ext cx="762000" cy="42672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841625" y="4724400"/>
              <a:ext cx="5235575" cy="2286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14400" y="685800"/>
              <a:ext cx="7162800" cy="2286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2291" name="Group 28"/>
          <p:cNvGrpSpPr>
            <a:grpSpLocks/>
          </p:cNvGrpSpPr>
          <p:nvPr/>
        </p:nvGrpSpPr>
        <p:grpSpPr bwMode="auto">
          <a:xfrm>
            <a:off x="2895600" y="1295400"/>
            <a:ext cx="5181600" cy="4038600"/>
            <a:chOff x="-5715000" y="-228600"/>
            <a:chExt cx="5181600" cy="3810000"/>
          </a:xfrm>
        </p:grpSpPr>
        <p:sp>
          <p:nvSpPr>
            <p:cNvPr id="18" name="Rectangle 17"/>
            <p:cNvSpPr/>
            <p:nvPr/>
          </p:nvSpPr>
          <p:spPr>
            <a:xfrm>
              <a:off x="-5715000" y="-228600"/>
              <a:ext cx="5181600" cy="3810000"/>
            </a:xfrm>
            <a:prstGeom prst="rect">
              <a:avLst/>
            </a:prstGeom>
            <a:solidFill>
              <a:srgbClr val="4F81BD">
                <a:alpha val="14902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-2057400" y="-228600"/>
              <a:ext cx="0" cy="381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-4038600" y="-228600"/>
              <a:ext cx="0" cy="381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92" name="TextBox 1"/>
          <p:cNvSpPr txBox="1">
            <a:spLocks noChangeArrowheads="1"/>
          </p:cNvSpPr>
          <p:nvPr/>
        </p:nvSpPr>
        <p:spPr bwMode="auto">
          <a:xfrm rot="-5400000">
            <a:off x="-462756" y="3064669"/>
            <a:ext cx="19272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EXISTING WALL</a:t>
            </a:r>
          </a:p>
        </p:txBody>
      </p:sp>
      <p:sp>
        <p:nvSpPr>
          <p:cNvPr id="12293" name="TextBox 18"/>
          <p:cNvSpPr txBox="1">
            <a:spLocks noChangeArrowheads="1"/>
          </p:cNvSpPr>
          <p:nvPr/>
        </p:nvSpPr>
        <p:spPr bwMode="auto">
          <a:xfrm rot="-5400000">
            <a:off x="7538244" y="3072607"/>
            <a:ext cx="19272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EXISTING WALL</a:t>
            </a:r>
          </a:p>
        </p:txBody>
      </p:sp>
      <p:sp>
        <p:nvSpPr>
          <p:cNvPr id="12294" name="TextBox 2"/>
          <p:cNvSpPr txBox="1">
            <a:spLocks noChangeArrowheads="1"/>
          </p:cNvSpPr>
          <p:nvPr/>
        </p:nvSpPr>
        <p:spPr bwMode="auto">
          <a:xfrm>
            <a:off x="4572000" y="5192713"/>
            <a:ext cx="1981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</a:rPr>
              <a:t>VIEW </a:t>
            </a:r>
            <a:r>
              <a:rPr lang="en-US" b="1" dirty="0">
                <a:latin typeface="Calibri" pitchFamily="34" charset="0"/>
              </a:rPr>
              <a:t>TRACK</a:t>
            </a:r>
          </a:p>
        </p:txBody>
      </p:sp>
      <p:sp>
        <p:nvSpPr>
          <p:cNvPr id="12295" name="TextBox 20"/>
          <p:cNvSpPr txBox="1">
            <a:spLocks noChangeArrowheads="1"/>
          </p:cNvSpPr>
          <p:nvPr/>
        </p:nvSpPr>
        <p:spPr bwMode="auto">
          <a:xfrm>
            <a:off x="4419600" y="1154113"/>
            <a:ext cx="1981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</a:rPr>
              <a:t>VIEW </a:t>
            </a:r>
            <a:r>
              <a:rPr lang="en-US" b="1" dirty="0">
                <a:latin typeface="Calibri" pitchFamily="34" charset="0"/>
              </a:rPr>
              <a:t>TRACK</a:t>
            </a:r>
          </a:p>
        </p:txBody>
      </p:sp>
      <p:grpSp>
        <p:nvGrpSpPr>
          <p:cNvPr id="12296" name="Group 10"/>
          <p:cNvGrpSpPr>
            <a:grpSpLocks/>
          </p:cNvGrpSpPr>
          <p:nvPr/>
        </p:nvGrpSpPr>
        <p:grpSpPr bwMode="auto">
          <a:xfrm>
            <a:off x="914400" y="1306513"/>
            <a:ext cx="2430463" cy="4027487"/>
            <a:chOff x="914400" y="952480"/>
            <a:chExt cx="2286000" cy="4026932"/>
          </a:xfrm>
        </p:grpSpPr>
        <p:grpSp>
          <p:nvGrpSpPr>
            <p:cNvPr id="12307" name="Group 27"/>
            <p:cNvGrpSpPr>
              <a:grpSpLocks/>
            </p:cNvGrpSpPr>
            <p:nvPr/>
          </p:nvGrpSpPr>
          <p:grpSpPr bwMode="auto">
            <a:xfrm>
              <a:off x="914400" y="952480"/>
              <a:ext cx="2286000" cy="4026932"/>
              <a:chOff x="-2590800" y="837226"/>
              <a:chExt cx="2286000" cy="4001730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-2590800" y="837226"/>
                <a:ext cx="2286000" cy="4001730"/>
              </a:xfrm>
              <a:prstGeom prst="rect">
                <a:avLst/>
              </a:prstGeom>
              <a:solidFill>
                <a:srgbClr val="4F81BD">
                  <a:alpha val="45882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4" name="Flowchart: Collate 23"/>
              <p:cNvSpPr/>
              <p:nvPr/>
            </p:nvSpPr>
            <p:spPr>
              <a:xfrm>
                <a:off x="-2465376" y="2056515"/>
                <a:ext cx="152300" cy="1219290"/>
              </a:xfrm>
              <a:prstGeom prst="flowChartCollat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Flowchart: Summing Junction 7"/>
            <p:cNvSpPr/>
            <p:nvPr/>
          </p:nvSpPr>
          <p:spPr>
            <a:xfrm>
              <a:off x="2895799" y="4876239"/>
              <a:ext cx="76150" cy="76189"/>
            </a:xfrm>
            <a:prstGeom prst="flowChartSummingJuncti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Flowchart: Summing Junction 22"/>
            <p:cNvSpPr/>
            <p:nvPr/>
          </p:nvSpPr>
          <p:spPr>
            <a:xfrm>
              <a:off x="3048100" y="4876239"/>
              <a:ext cx="76150" cy="76189"/>
            </a:xfrm>
            <a:prstGeom prst="flowChartSummingJuncti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Flowchart: Summing Junction 24"/>
            <p:cNvSpPr/>
            <p:nvPr/>
          </p:nvSpPr>
          <p:spPr>
            <a:xfrm>
              <a:off x="2895799" y="990575"/>
              <a:ext cx="76150" cy="76189"/>
            </a:xfrm>
            <a:prstGeom prst="flowChartSummingJuncti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lowchart: Summing Junction 25"/>
            <p:cNvSpPr/>
            <p:nvPr/>
          </p:nvSpPr>
          <p:spPr>
            <a:xfrm>
              <a:off x="3048100" y="990575"/>
              <a:ext cx="76150" cy="76189"/>
            </a:xfrm>
            <a:prstGeom prst="flowChartSummingJuncti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lowchart: Summing Junction 26"/>
            <p:cNvSpPr/>
            <p:nvPr/>
          </p:nvSpPr>
          <p:spPr>
            <a:xfrm>
              <a:off x="990551" y="990575"/>
              <a:ext cx="76150" cy="76189"/>
            </a:xfrm>
            <a:prstGeom prst="flowChartSummingJuncti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Flowchart: Summing Junction 30"/>
            <p:cNvSpPr/>
            <p:nvPr/>
          </p:nvSpPr>
          <p:spPr>
            <a:xfrm>
              <a:off x="1142851" y="990575"/>
              <a:ext cx="76150" cy="76189"/>
            </a:xfrm>
            <a:prstGeom prst="flowChartSummingJuncti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297" name="TextBox 31"/>
          <p:cNvSpPr txBox="1">
            <a:spLocks noChangeArrowheads="1"/>
          </p:cNvSpPr>
          <p:nvPr/>
        </p:nvSpPr>
        <p:spPr bwMode="auto">
          <a:xfrm>
            <a:off x="1828800" y="152400"/>
            <a:ext cx="548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latin typeface="Calibri" pitchFamily="34" charset="0"/>
              </a:rPr>
              <a:t>VIEW </a:t>
            </a:r>
            <a:r>
              <a:rPr lang="en-US" sz="3600" b="1" dirty="0">
                <a:latin typeface="Calibri" pitchFamily="34" charset="0"/>
              </a:rPr>
              <a:t>SERIES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990600" y="5372100"/>
            <a:ext cx="1752600" cy="635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9" name="TextBox 8"/>
          <p:cNvSpPr txBox="1">
            <a:spLocks noChangeArrowheads="1"/>
          </p:cNvSpPr>
          <p:nvPr/>
        </p:nvSpPr>
        <p:spPr bwMode="auto">
          <a:xfrm>
            <a:off x="838200" y="5421313"/>
            <a:ext cx="2209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Rough Opening 38 ½”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914400" y="4191000"/>
            <a:ext cx="2438400" cy="158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895600" y="2895600"/>
            <a:ext cx="5181600" cy="158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2" name="TextBox 35"/>
          <p:cNvSpPr txBox="1">
            <a:spLocks noChangeArrowheads="1"/>
          </p:cNvSpPr>
          <p:nvPr/>
        </p:nvSpPr>
        <p:spPr bwMode="auto">
          <a:xfrm>
            <a:off x="4114800" y="2989263"/>
            <a:ext cx="3200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Side Glass Minimum Width 37”</a:t>
            </a:r>
          </a:p>
        </p:txBody>
      </p:sp>
      <p:sp>
        <p:nvSpPr>
          <p:cNvPr id="14352" name="TextBox 37"/>
          <p:cNvSpPr txBox="1">
            <a:spLocks noChangeArrowheads="1"/>
          </p:cNvSpPr>
          <p:nvPr/>
        </p:nvSpPr>
        <p:spPr bwMode="auto">
          <a:xfrm>
            <a:off x="2286000" y="6019800"/>
            <a:ext cx="510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DIMENSIONS TO ACHIEVE A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33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”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FINISH OPENING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895600" y="1295400"/>
            <a:ext cx="457200" cy="4038600"/>
          </a:xfrm>
          <a:prstGeom prst="rect">
            <a:avLst/>
          </a:prstGeom>
          <a:solidFill>
            <a:schemeClr val="accent1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306" name="TextBox 13"/>
          <p:cNvSpPr txBox="1">
            <a:spLocks noChangeArrowheads="1"/>
          </p:cNvSpPr>
          <p:nvPr/>
        </p:nvSpPr>
        <p:spPr bwMode="auto">
          <a:xfrm>
            <a:off x="914400" y="3744913"/>
            <a:ext cx="2438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Glass Door Width </a:t>
            </a:r>
            <a:r>
              <a:rPr lang="en-US" b="1">
                <a:latin typeface="Calibri" pitchFamily="34" charset="0"/>
              </a:rPr>
              <a:t>42 ½”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209088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1219200" y="381000"/>
            <a:ext cx="6705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Calibri" pitchFamily="34" charset="0"/>
              </a:rPr>
              <a:t>SLIDING DOOR GLASS TEMPLATE</a:t>
            </a:r>
          </a:p>
        </p:txBody>
      </p:sp>
      <p:sp>
        <p:nvSpPr>
          <p:cNvPr id="13316" name="TextBox 21"/>
          <p:cNvSpPr txBox="1">
            <a:spLocks noChangeArrowheads="1"/>
          </p:cNvSpPr>
          <p:nvPr/>
        </p:nvSpPr>
        <p:spPr bwMode="auto">
          <a:xfrm>
            <a:off x="2971800" y="838200"/>
            <a:ext cx="2971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With Standard Bar Pull</a:t>
            </a:r>
          </a:p>
        </p:txBody>
      </p:sp>
      <p:sp>
        <p:nvSpPr>
          <p:cNvPr id="6" name="Rectangle 5"/>
          <p:cNvSpPr/>
          <p:nvPr/>
        </p:nvSpPr>
        <p:spPr>
          <a:xfrm>
            <a:off x="7162800" y="3505200"/>
            <a:ext cx="381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318" name="TextBox 6"/>
          <p:cNvSpPr txBox="1">
            <a:spLocks noChangeArrowheads="1"/>
          </p:cNvSpPr>
          <p:nvPr/>
        </p:nvSpPr>
        <p:spPr bwMode="auto">
          <a:xfrm>
            <a:off x="6646863" y="4267200"/>
            <a:ext cx="51593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200">
                <a:latin typeface="Calibri" pitchFamily="34" charset="0"/>
              </a:rPr>
              <a:t>D</a:t>
            </a:r>
          </a:p>
        </p:txBody>
      </p:sp>
      <p:sp>
        <p:nvSpPr>
          <p:cNvPr id="8" name="Rectangle 7"/>
          <p:cNvSpPr/>
          <p:nvPr/>
        </p:nvSpPr>
        <p:spPr>
          <a:xfrm>
            <a:off x="2438400" y="3886200"/>
            <a:ext cx="3048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82000" y="4724400"/>
            <a:ext cx="3048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321" name="TextBox 9"/>
          <p:cNvSpPr txBox="1">
            <a:spLocks noChangeArrowheads="1"/>
          </p:cNvSpPr>
          <p:nvPr/>
        </p:nvSpPr>
        <p:spPr bwMode="auto">
          <a:xfrm rot="-5400000">
            <a:off x="2224087" y="4252913"/>
            <a:ext cx="646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TBD</a:t>
            </a:r>
          </a:p>
        </p:txBody>
      </p:sp>
      <p:sp>
        <p:nvSpPr>
          <p:cNvPr id="13322" name="TextBox 10"/>
          <p:cNvSpPr txBox="1">
            <a:spLocks noChangeArrowheads="1"/>
          </p:cNvSpPr>
          <p:nvPr/>
        </p:nvSpPr>
        <p:spPr bwMode="auto">
          <a:xfrm rot="-5400000">
            <a:off x="8195468" y="5091907"/>
            <a:ext cx="6461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TBD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0"/>
            <a:ext cx="3429000" cy="354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09600" y="-533400"/>
            <a:ext cx="5334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8950" y="2895600"/>
            <a:ext cx="26606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67275" y="-228600"/>
            <a:ext cx="4276725" cy="396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5257800" y="533400"/>
            <a:ext cx="762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43" name="TextBox 2"/>
          <p:cNvSpPr txBox="1">
            <a:spLocks noChangeArrowheads="1"/>
          </p:cNvSpPr>
          <p:nvPr/>
        </p:nvSpPr>
        <p:spPr bwMode="auto">
          <a:xfrm>
            <a:off x="1219200" y="381000"/>
            <a:ext cx="6705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Calibri" pitchFamily="34" charset="0"/>
              </a:rPr>
              <a:t>SLIDING DOOR GLASS TEMPLATE</a:t>
            </a:r>
          </a:p>
        </p:txBody>
      </p:sp>
      <p:sp>
        <p:nvSpPr>
          <p:cNvPr id="14344" name="TextBox 21"/>
          <p:cNvSpPr txBox="1">
            <a:spLocks noChangeArrowheads="1"/>
          </p:cNvSpPr>
          <p:nvPr/>
        </p:nvSpPr>
        <p:spPr bwMode="auto">
          <a:xfrm>
            <a:off x="2971800" y="838200"/>
            <a:ext cx="2971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With Standard Bar Pull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57200"/>
            <a:ext cx="762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46" name="TextBox 11"/>
          <p:cNvSpPr txBox="1">
            <a:spLocks noChangeArrowheads="1"/>
          </p:cNvSpPr>
          <p:nvPr/>
        </p:nvSpPr>
        <p:spPr bwMode="auto">
          <a:xfrm>
            <a:off x="381000" y="2133600"/>
            <a:ext cx="5254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>
                <a:latin typeface="Calibri" pitchFamily="34" charset="0"/>
              </a:rPr>
              <a:t>A</a:t>
            </a:r>
          </a:p>
        </p:txBody>
      </p:sp>
      <p:sp>
        <p:nvSpPr>
          <p:cNvPr id="14347" name="TextBox 12"/>
          <p:cNvSpPr txBox="1">
            <a:spLocks noChangeArrowheads="1"/>
          </p:cNvSpPr>
          <p:nvPr/>
        </p:nvSpPr>
        <p:spPr bwMode="auto">
          <a:xfrm>
            <a:off x="5867400" y="2286000"/>
            <a:ext cx="5000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>
                <a:latin typeface="Calibri" pitchFamily="34" charset="0"/>
              </a:rPr>
              <a:t>B</a:t>
            </a:r>
          </a:p>
        </p:txBody>
      </p:sp>
      <p:sp>
        <p:nvSpPr>
          <p:cNvPr id="14348" name="TextBox 13"/>
          <p:cNvSpPr txBox="1">
            <a:spLocks noChangeArrowheads="1"/>
          </p:cNvSpPr>
          <p:nvPr/>
        </p:nvSpPr>
        <p:spPr bwMode="auto">
          <a:xfrm>
            <a:off x="381000" y="4114800"/>
            <a:ext cx="4826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>
                <a:latin typeface="Calibri" pitchFamily="34" charset="0"/>
              </a:rPr>
              <a:t>C</a:t>
            </a:r>
          </a:p>
        </p:txBody>
      </p:sp>
      <p:sp>
        <p:nvSpPr>
          <p:cNvPr id="14349" name="TextBox 14"/>
          <p:cNvSpPr txBox="1">
            <a:spLocks noChangeArrowheads="1"/>
          </p:cNvSpPr>
          <p:nvPr/>
        </p:nvSpPr>
        <p:spPr bwMode="auto">
          <a:xfrm>
            <a:off x="5867400" y="3962400"/>
            <a:ext cx="5397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>
                <a:latin typeface="Calibri" pitchFamily="34" charset="0"/>
              </a:rPr>
              <a:t>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24200" y="3124200"/>
            <a:ext cx="2608263" cy="157003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+mn-lt"/>
              </a:rPr>
              <a:t>A = Top Left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+mn-lt"/>
              </a:rPr>
              <a:t>B = Top Right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+mn-lt"/>
              </a:rPr>
              <a:t>C = Bottom Left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+mn-lt"/>
              </a:rPr>
              <a:t>D = Door Pull Right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3400" y="38862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543800" y="4648200"/>
            <a:ext cx="3048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53" name="TextBox 17"/>
          <p:cNvSpPr txBox="1">
            <a:spLocks noChangeArrowheads="1"/>
          </p:cNvSpPr>
          <p:nvPr/>
        </p:nvSpPr>
        <p:spPr bwMode="auto">
          <a:xfrm rot="-5400000">
            <a:off x="7329487" y="5014913"/>
            <a:ext cx="646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TBD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11"/>
          <p:cNvGrpSpPr>
            <a:grpSpLocks/>
          </p:cNvGrpSpPr>
          <p:nvPr/>
        </p:nvGrpSpPr>
        <p:grpSpPr bwMode="auto">
          <a:xfrm>
            <a:off x="228600" y="1154113"/>
            <a:ext cx="8610600" cy="4408487"/>
            <a:chOff x="228600" y="621268"/>
            <a:chExt cx="8610600" cy="4407932"/>
          </a:xfrm>
        </p:grpSpPr>
        <p:grpSp>
          <p:nvGrpSpPr>
            <p:cNvPr id="15365" name="Group 29"/>
            <p:cNvGrpSpPr>
              <a:grpSpLocks/>
            </p:cNvGrpSpPr>
            <p:nvPr/>
          </p:nvGrpSpPr>
          <p:grpSpPr bwMode="auto">
            <a:xfrm>
              <a:off x="228600" y="685800"/>
              <a:ext cx="8610600" cy="4267200"/>
              <a:chOff x="228600" y="685800"/>
              <a:chExt cx="8610600" cy="42672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2841625" y="4724439"/>
                <a:ext cx="5235575" cy="22857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228600" y="686347"/>
                <a:ext cx="685800" cy="4266663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8077200" y="686347"/>
                <a:ext cx="762000" cy="4266663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914400" y="686347"/>
                <a:ext cx="7162800" cy="22857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15366" name="Group 28"/>
            <p:cNvGrpSpPr>
              <a:grpSpLocks/>
            </p:cNvGrpSpPr>
            <p:nvPr/>
          </p:nvGrpSpPr>
          <p:grpSpPr bwMode="auto">
            <a:xfrm>
              <a:off x="2895600" y="838727"/>
              <a:ext cx="5181600" cy="3885711"/>
              <a:chOff x="-5715000" y="-285223"/>
              <a:chExt cx="5181600" cy="3885711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-5715000" y="-285222"/>
                <a:ext cx="5181600" cy="3885711"/>
              </a:xfrm>
              <a:prstGeom prst="rect">
                <a:avLst/>
              </a:prstGeom>
              <a:solidFill>
                <a:srgbClr val="4F81BD">
                  <a:alpha val="14902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-2057400" y="-228079"/>
                <a:ext cx="0" cy="380952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-4038600" y="-228079"/>
                <a:ext cx="0" cy="380952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67" name="TextBox 1"/>
            <p:cNvSpPr txBox="1">
              <a:spLocks noChangeArrowheads="1"/>
            </p:cNvSpPr>
            <p:nvPr/>
          </p:nvSpPr>
          <p:spPr bwMode="auto">
            <a:xfrm rot="-5400000">
              <a:off x="-462796" y="2531864"/>
              <a:ext cx="19278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latin typeface="Calibri" pitchFamily="34" charset="0"/>
                </a:rPr>
                <a:t>EXISTING WALL</a:t>
              </a:r>
            </a:p>
          </p:txBody>
        </p:sp>
        <p:sp>
          <p:nvSpPr>
            <p:cNvPr id="15368" name="TextBox 18"/>
            <p:cNvSpPr txBox="1">
              <a:spLocks noChangeArrowheads="1"/>
            </p:cNvSpPr>
            <p:nvPr/>
          </p:nvSpPr>
          <p:spPr bwMode="auto">
            <a:xfrm rot="-5400000">
              <a:off x="7538204" y="2539859"/>
              <a:ext cx="19278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latin typeface="Calibri" pitchFamily="34" charset="0"/>
                </a:rPr>
                <a:t>EXISTING WALL</a:t>
              </a:r>
            </a:p>
          </p:txBody>
        </p:sp>
        <p:sp>
          <p:nvSpPr>
            <p:cNvPr id="15369" name="TextBox 2"/>
            <p:cNvSpPr txBox="1">
              <a:spLocks noChangeArrowheads="1"/>
            </p:cNvSpPr>
            <p:nvPr/>
          </p:nvSpPr>
          <p:spPr bwMode="auto">
            <a:xfrm>
              <a:off x="4572000" y="4659868"/>
              <a:ext cx="1981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 smtClean="0">
                  <a:latin typeface="Calibri" pitchFamily="34" charset="0"/>
                </a:rPr>
                <a:t>VIEW </a:t>
              </a:r>
              <a:r>
                <a:rPr lang="en-US" b="1" dirty="0">
                  <a:latin typeface="Calibri" pitchFamily="34" charset="0"/>
                </a:rPr>
                <a:t>TRACK</a:t>
              </a:r>
            </a:p>
          </p:txBody>
        </p:sp>
        <p:sp>
          <p:nvSpPr>
            <p:cNvPr id="15370" name="TextBox 20"/>
            <p:cNvSpPr txBox="1">
              <a:spLocks noChangeArrowheads="1"/>
            </p:cNvSpPr>
            <p:nvPr/>
          </p:nvSpPr>
          <p:spPr bwMode="auto">
            <a:xfrm>
              <a:off x="4419600" y="621268"/>
              <a:ext cx="1981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 smtClean="0">
                  <a:latin typeface="Calibri" pitchFamily="34" charset="0"/>
                </a:rPr>
                <a:t>VIEW </a:t>
              </a:r>
              <a:r>
                <a:rPr lang="en-US" b="1" dirty="0">
                  <a:latin typeface="Calibri" pitchFamily="34" charset="0"/>
                </a:rPr>
                <a:t>TRACK</a:t>
              </a:r>
            </a:p>
          </p:txBody>
        </p:sp>
        <p:grpSp>
          <p:nvGrpSpPr>
            <p:cNvPr id="15371" name="Group 10"/>
            <p:cNvGrpSpPr>
              <a:grpSpLocks/>
            </p:cNvGrpSpPr>
            <p:nvPr/>
          </p:nvGrpSpPr>
          <p:grpSpPr bwMode="auto">
            <a:xfrm>
              <a:off x="914400" y="800100"/>
              <a:ext cx="2286000" cy="4026932"/>
              <a:chOff x="914400" y="800100"/>
              <a:chExt cx="2286000" cy="4026932"/>
            </a:xfrm>
          </p:grpSpPr>
          <p:grpSp>
            <p:nvGrpSpPr>
              <p:cNvPr id="15372" name="Group 27"/>
              <p:cNvGrpSpPr>
                <a:grpSpLocks/>
              </p:cNvGrpSpPr>
              <p:nvPr/>
            </p:nvGrpSpPr>
            <p:grpSpPr bwMode="auto">
              <a:xfrm>
                <a:off x="914400" y="800100"/>
                <a:ext cx="2286000" cy="4026932"/>
                <a:chOff x="-2590800" y="685800"/>
                <a:chExt cx="2286000" cy="4001730"/>
              </a:xfrm>
            </p:grpSpPr>
            <p:sp>
              <p:nvSpPr>
                <p:cNvPr id="16" name="Rectangle 15"/>
                <p:cNvSpPr/>
                <p:nvPr/>
              </p:nvSpPr>
              <p:spPr>
                <a:xfrm>
                  <a:off x="-2590800" y="686329"/>
                  <a:ext cx="2286000" cy="4001779"/>
                </a:xfrm>
                <a:prstGeom prst="rect">
                  <a:avLst/>
                </a:prstGeom>
                <a:solidFill>
                  <a:srgbClr val="4F81BD">
                    <a:alpha val="45882"/>
                  </a:srgb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24" name="Flowchart: Collate 23"/>
                <p:cNvSpPr/>
                <p:nvPr/>
              </p:nvSpPr>
              <p:spPr>
                <a:xfrm>
                  <a:off x="-2465387" y="1905633"/>
                  <a:ext cx="152400" cy="1219304"/>
                </a:xfrm>
                <a:prstGeom prst="flowChartCollat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8" name="Flowchart: Summing Junction 7"/>
              <p:cNvSpPr/>
              <p:nvPr/>
            </p:nvSpPr>
            <p:spPr>
              <a:xfrm>
                <a:off x="2895600" y="4724438"/>
                <a:ext cx="76200" cy="76190"/>
              </a:xfrm>
              <a:prstGeom prst="flowChartSummingJuncti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3" name="Flowchart: Summing Junction 22"/>
              <p:cNvSpPr/>
              <p:nvPr/>
            </p:nvSpPr>
            <p:spPr>
              <a:xfrm>
                <a:off x="3048000" y="4724438"/>
                <a:ext cx="76200" cy="76190"/>
              </a:xfrm>
              <a:prstGeom prst="flowChartSummingJuncti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5" name="Flowchart: Summing Junction 24"/>
              <p:cNvSpPr/>
              <p:nvPr/>
            </p:nvSpPr>
            <p:spPr>
              <a:xfrm>
                <a:off x="2895600" y="838727"/>
                <a:ext cx="76200" cy="76190"/>
              </a:xfrm>
              <a:prstGeom prst="flowChartSummingJuncti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" name="Flowchart: Summing Junction 25"/>
              <p:cNvSpPr/>
              <p:nvPr/>
            </p:nvSpPr>
            <p:spPr>
              <a:xfrm>
                <a:off x="3048000" y="838727"/>
                <a:ext cx="76200" cy="76190"/>
              </a:xfrm>
              <a:prstGeom prst="flowChartSummingJuncti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" name="Flowchart: Summing Junction 26"/>
              <p:cNvSpPr/>
              <p:nvPr/>
            </p:nvSpPr>
            <p:spPr>
              <a:xfrm>
                <a:off x="990600" y="838727"/>
                <a:ext cx="76200" cy="76190"/>
              </a:xfrm>
              <a:prstGeom prst="flowChartSummingJuncti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" name="Flowchart: Summing Junction 30"/>
              <p:cNvSpPr/>
              <p:nvPr/>
            </p:nvSpPr>
            <p:spPr>
              <a:xfrm>
                <a:off x="1143000" y="838727"/>
                <a:ext cx="76200" cy="76190"/>
              </a:xfrm>
              <a:prstGeom prst="flowChartSummingJuncti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sp>
        <p:nvSpPr>
          <p:cNvPr id="15363" name="TextBox 31"/>
          <p:cNvSpPr txBox="1">
            <a:spLocks noChangeArrowheads="1"/>
          </p:cNvSpPr>
          <p:nvPr/>
        </p:nvSpPr>
        <p:spPr bwMode="auto">
          <a:xfrm>
            <a:off x="1828800" y="152400"/>
            <a:ext cx="548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latin typeface="Calibri" pitchFamily="34" charset="0"/>
              </a:rPr>
              <a:t>VIEW </a:t>
            </a:r>
            <a:r>
              <a:rPr lang="en-US" sz="3600" b="1" dirty="0">
                <a:latin typeface="Calibri" pitchFamily="34" charset="0"/>
              </a:rPr>
              <a:t>SERIES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FOR MORE INFO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2"/>
                </a:solidFill>
              </a:rPr>
              <a:t>Contact: </a:t>
            </a: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tx2"/>
                </a:solidFill>
                <a:hlinkClick r:id="rId2"/>
              </a:rPr>
              <a:t>info@nxtwall.com</a:t>
            </a:r>
            <a:endParaRPr lang="en-US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tx2"/>
                </a:solidFill>
              </a:rPr>
              <a:t/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Or call: 269-488-2752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824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4393</TotalTime>
  <Words>362</Words>
  <Application>Microsoft Office PowerPoint</Application>
  <PresentationFormat>On-screen Show (4:3)</PresentationFormat>
  <Paragraphs>124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 MORE INFO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Jerry L Sweet</dc:creator>
  <cp:lastModifiedBy>Gregg</cp:lastModifiedBy>
  <cp:revision>239</cp:revision>
  <dcterms:created xsi:type="dcterms:W3CDTF">2011-02-11T15:24:00Z</dcterms:created>
  <dcterms:modified xsi:type="dcterms:W3CDTF">2020-01-20T17:06:56Z</dcterms:modified>
</cp:coreProperties>
</file>